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0" r:id="rId4"/>
    <p:sldId id="261" r:id="rId5"/>
    <p:sldId id="285" r:id="rId6"/>
    <p:sldId id="263" r:id="rId7"/>
    <p:sldId id="268" r:id="rId8"/>
    <p:sldId id="259" r:id="rId9"/>
    <p:sldId id="272" r:id="rId10"/>
    <p:sldId id="273" r:id="rId11"/>
    <p:sldId id="260" r:id="rId12"/>
    <p:sldId id="275" r:id="rId13"/>
    <p:sldId id="274" r:id="rId14"/>
    <p:sldId id="324" r:id="rId15"/>
    <p:sldId id="340" r:id="rId16"/>
    <p:sldId id="335" r:id="rId17"/>
    <p:sldId id="341" r:id="rId18"/>
    <p:sldId id="342" r:id="rId19"/>
    <p:sldId id="262" r:id="rId20"/>
    <p:sldId id="323" r:id="rId21"/>
    <p:sldId id="325" r:id="rId22"/>
    <p:sldId id="265" r:id="rId23"/>
    <p:sldId id="276" r:id="rId24"/>
    <p:sldId id="266" r:id="rId25"/>
    <p:sldId id="345" r:id="rId26"/>
    <p:sldId id="337" r:id="rId27"/>
    <p:sldId id="292" r:id="rId28"/>
    <p:sldId id="328" r:id="rId29"/>
    <p:sldId id="329" r:id="rId30"/>
    <p:sldId id="330" r:id="rId31"/>
    <p:sldId id="332" r:id="rId32"/>
    <p:sldId id="333" r:id="rId33"/>
    <p:sldId id="334" r:id="rId34"/>
    <p:sldId id="338" r:id="rId35"/>
    <p:sldId id="344" r:id="rId36"/>
    <p:sldId id="282" r:id="rId37"/>
    <p:sldId id="290" r:id="rId38"/>
    <p:sldId id="291" r:id="rId39"/>
    <p:sldId id="346" r:id="rId40"/>
    <p:sldId id="309" r:id="rId41"/>
    <p:sldId id="295" r:id="rId42"/>
    <p:sldId id="296" r:id="rId43"/>
    <p:sldId id="297" r:id="rId44"/>
    <p:sldId id="293" r:id="rId45"/>
    <p:sldId id="311" r:id="rId46"/>
    <p:sldId id="316" r:id="rId47"/>
    <p:sldId id="284" r:id="rId48"/>
    <p:sldId id="302" r:id="rId49"/>
    <p:sldId id="347" r:id="rId50"/>
    <p:sldId id="280" r:id="rId51"/>
    <p:sldId id="308" r:id="rId52"/>
    <p:sldId id="281" r:id="rId53"/>
    <p:sldId id="313" r:id="rId54"/>
    <p:sldId id="303" r:id="rId55"/>
    <p:sldId id="343"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888"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smtClean="0"/>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37ECBEC1-FEE7-4920-B2FC-A558698C68F2}" type="datetimeFigureOut">
              <a:rPr lang="en-US" smtClean="0"/>
              <a:pPr/>
              <a:t>1/8/18</a:t>
            </a:fld>
            <a:endParaRPr 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D15C9CEA-0CF1-4ED4-9215-926A67D05A00}" type="slidenum">
              <a:rPr lang="en-US" smtClean="0"/>
              <a:pPr/>
              <a:t>‹#›</a:t>
            </a:fld>
            <a:endParaRPr lang="en-U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20009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ECBEC1-FEE7-4920-B2FC-A558698C68F2}" type="datetimeFigureOut">
              <a:rPr lang="en-US" smtClean="0"/>
              <a:pPr/>
              <a:t>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C9CEA-0CF1-4ED4-9215-926A67D05A00}" type="slidenum">
              <a:rPr lang="en-US" smtClean="0"/>
              <a:pPr/>
              <a:t>‹#›</a:t>
            </a:fld>
            <a:endParaRPr lang="en-US"/>
          </a:p>
        </p:txBody>
      </p:sp>
    </p:spTree>
    <p:extLst>
      <p:ext uri="{BB962C8B-B14F-4D97-AF65-F5344CB8AC3E}">
        <p14:creationId xmlns:p14="http://schemas.microsoft.com/office/powerpoint/2010/main" val="1106104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ECBEC1-FEE7-4920-B2FC-A558698C68F2}" type="datetimeFigureOut">
              <a:rPr lang="en-US" smtClean="0"/>
              <a:pPr/>
              <a:t>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C9CEA-0CF1-4ED4-9215-926A67D05A00}" type="slidenum">
              <a:rPr lang="en-US" smtClean="0"/>
              <a:pPr/>
              <a:t>‹#›</a:t>
            </a:fld>
            <a:endParaRPr lang="en-US"/>
          </a:p>
        </p:txBody>
      </p:sp>
    </p:spTree>
    <p:extLst>
      <p:ext uri="{BB962C8B-B14F-4D97-AF65-F5344CB8AC3E}">
        <p14:creationId xmlns:p14="http://schemas.microsoft.com/office/powerpoint/2010/main" val="3104799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ECBEC1-FEE7-4920-B2FC-A558698C68F2}" type="datetimeFigureOut">
              <a:rPr lang="en-US" smtClean="0"/>
              <a:pPr/>
              <a:t>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C9CEA-0CF1-4ED4-9215-926A67D05A00}" type="slidenum">
              <a:rPr lang="en-US" smtClean="0"/>
              <a:pPr/>
              <a:t>‹#›</a:t>
            </a:fld>
            <a:endParaRPr lang="en-US"/>
          </a:p>
        </p:txBody>
      </p:sp>
    </p:spTree>
    <p:extLst>
      <p:ext uri="{BB962C8B-B14F-4D97-AF65-F5344CB8AC3E}">
        <p14:creationId xmlns:p14="http://schemas.microsoft.com/office/powerpoint/2010/main" val="93690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37ECBEC1-FEE7-4920-B2FC-A558698C68F2}" type="datetimeFigureOut">
              <a:rPr lang="en-US" smtClean="0"/>
              <a:pPr/>
              <a:t>1/8/18</a:t>
            </a:fld>
            <a:endParaRPr 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D15C9CEA-0CF1-4ED4-9215-926A67D05A00}" type="slidenum">
              <a:rPr lang="en-US" smtClean="0"/>
              <a:pPr/>
              <a:t>‹#›</a:t>
            </a:fld>
            <a:endParaRPr lang="en-U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20882864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ECBEC1-FEE7-4920-B2FC-A558698C68F2}" type="datetimeFigureOut">
              <a:rPr lang="en-US" smtClean="0"/>
              <a:pPr/>
              <a:t>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5C9CEA-0CF1-4ED4-9215-926A67D05A00}" type="slidenum">
              <a:rPr lang="en-US" smtClean="0"/>
              <a:pPr/>
              <a:t>‹#›</a:t>
            </a:fld>
            <a:endParaRPr lang="en-US"/>
          </a:p>
        </p:txBody>
      </p:sp>
    </p:spTree>
    <p:extLst>
      <p:ext uri="{BB962C8B-B14F-4D97-AF65-F5344CB8AC3E}">
        <p14:creationId xmlns:p14="http://schemas.microsoft.com/office/powerpoint/2010/main" val="1317470685"/>
      </p:ext>
    </p:extLst>
  </p:cSld>
  <p:clrMapOvr>
    <a:masterClrMapping/>
  </p:clrMapOvr>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ECBEC1-FEE7-4920-B2FC-A558698C68F2}" type="datetimeFigureOut">
              <a:rPr lang="en-US" smtClean="0"/>
              <a:pPr/>
              <a:t>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5C9CEA-0CF1-4ED4-9215-926A67D05A00}" type="slidenum">
              <a:rPr lang="en-US" smtClean="0"/>
              <a:pPr/>
              <a:t>‹#›</a:t>
            </a:fld>
            <a:endParaRPr lang="en-US"/>
          </a:p>
        </p:txBody>
      </p:sp>
    </p:spTree>
    <p:extLst>
      <p:ext uri="{BB962C8B-B14F-4D97-AF65-F5344CB8AC3E}">
        <p14:creationId xmlns:p14="http://schemas.microsoft.com/office/powerpoint/2010/main" val="3627343813"/>
      </p:ext>
    </p:extLst>
  </p:cSld>
  <p:clrMapOvr>
    <a:masterClrMapping/>
  </p:clrMapOvr>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ECBEC1-FEE7-4920-B2FC-A558698C68F2}" type="datetimeFigureOut">
              <a:rPr lang="en-US" smtClean="0"/>
              <a:pPr/>
              <a:t>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5C9CEA-0CF1-4ED4-9215-926A67D05A00}" type="slidenum">
              <a:rPr lang="en-US" smtClean="0"/>
              <a:pPr/>
              <a:t>‹#›</a:t>
            </a:fld>
            <a:endParaRPr lang="en-US"/>
          </a:p>
        </p:txBody>
      </p:sp>
    </p:spTree>
    <p:extLst>
      <p:ext uri="{BB962C8B-B14F-4D97-AF65-F5344CB8AC3E}">
        <p14:creationId xmlns:p14="http://schemas.microsoft.com/office/powerpoint/2010/main" val="3246512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CBEC1-FEE7-4920-B2FC-A558698C68F2}" type="datetimeFigureOut">
              <a:rPr lang="en-US" smtClean="0"/>
              <a:pPr/>
              <a:t>1/8/18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5C9CEA-0CF1-4ED4-9215-926A67D05A00}" type="slidenum">
              <a:rPr lang="en-US" smtClean="0"/>
              <a:pPr/>
              <a:t>‹#›</a:t>
            </a:fld>
            <a:endParaRPr lang="en-US"/>
          </a:p>
        </p:txBody>
      </p:sp>
    </p:spTree>
    <p:extLst>
      <p:ext uri="{BB962C8B-B14F-4D97-AF65-F5344CB8AC3E}">
        <p14:creationId xmlns:p14="http://schemas.microsoft.com/office/powerpoint/2010/main" val="1513460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73789" y="6375679"/>
            <a:ext cx="925016" cy="348462"/>
          </a:xfrm>
        </p:spPr>
        <p:txBody>
          <a:bodyPr/>
          <a:lstStyle/>
          <a:p>
            <a:fld id="{37ECBEC1-FEE7-4920-B2FC-A558698C68F2}" type="datetimeFigureOut">
              <a:rPr lang="en-US" smtClean="0"/>
              <a:pPr/>
              <a:t>1/8/18</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68261" y="6375679"/>
            <a:ext cx="924342" cy="345796"/>
          </a:xfrm>
        </p:spPr>
        <p:txBody>
          <a:bodyPr/>
          <a:lstStyle/>
          <a:p>
            <a:fld id="{D15C9CEA-0CF1-4ED4-9215-926A67D05A00}" type="slidenum">
              <a:rPr lang="en-US" smtClean="0"/>
              <a:pPr/>
              <a:t>‹#›</a:t>
            </a:fld>
            <a:endParaRPr 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11343192"/>
      </p:ext>
    </p:extLst>
  </p:cSld>
  <p:clrMapOvr>
    <a:masterClrMapping/>
  </p:clrMapOvr>
  <p:extLst mod="1">
    <p:ext uri="{DCECCB84-F9BA-43D5-87BE-67443E8EF086}">
      <p15:sldGuideLst xmlns=""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74463" y="6375679"/>
            <a:ext cx="924342" cy="348462"/>
          </a:xfrm>
        </p:spPr>
        <p:txBody>
          <a:bodyPr/>
          <a:lstStyle/>
          <a:p>
            <a:fld id="{37ECBEC1-FEE7-4920-B2FC-A558698C68F2}" type="datetimeFigureOut">
              <a:rPr lang="en-US" smtClean="0"/>
              <a:pPr/>
              <a:t>1/8/18</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56153" y="6375679"/>
            <a:ext cx="947460" cy="345796"/>
          </a:xfrm>
        </p:spPr>
        <p:txBody>
          <a:bodyPr/>
          <a:lstStyle/>
          <a:p>
            <a:fld id="{D15C9CEA-0CF1-4ED4-9215-926A67D05A00}" type="slidenum">
              <a:rPr lang="en-US" smtClean="0"/>
              <a:pPr/>
              <a:t>‹#›</a:t>
            </a:fld>
            <a:endParaRPr lang="en-US"/>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391979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37ECBEC1-FEE7-4920-B2FC-A558698C68F2}" type="datetimeFigureOut">
              <a:rPr lang="en-US" smtClean="0"/>
              <a:pPr/>
              <a:t>1/8/18</a:t>
            </a:fld>
            <a:endParaRPr 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D15C9CEA-0CF1-4ED4-9215-926A67D05A00}" type="slidenum">
              <a:rPr lang="en-US" smtClean="0"/>
              <a:pPr/>
              <a:t>‹#›</a:t>
            </a:fld>
            <a:endParaRPr lang="en-U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42092530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792">
          <p15:clr>
            <a:srgbClr val="F26B43"/>
          </p15:clr>
        </p15:guide>
        <p15:guide id="2" pos="7200">
          <p15:clr>
            <a:srgbClr val="F26B43"/>
          </p15:clr>
        </p15:guide>
        <p15:guide id="3" pos="594">
          <p15:clr>
            <a:srgbClr val="F26B43"/>
          </p15:clr>
        </p15:guide>
        <p15:guide id="4" pos="5400">
          <p15:clr>
            <a:srgbClr val="F26B43"/>
          </p15:clr>
        </p15:guide>
        <p15:guide id="5" orient="horz" pos="4008">
          <p15:clr>
            <a:srgbClr val="F26B43"/>
          </p15:clr>
        </p15:guide>
        <p15:guide id="6" orient="horz" pos="1440">
          <p15:clr>
            <a:srgbClr val="F26B43"/>
          </p15:clr>
        </p15:guide>
        <p15:guide id="7" orient="horz" pos="3720">
          <p15:clr>
            <a:srgbClr val="F26B43"/>
          </p15:clr>
        </p15:guide>
        <p15:guide id="8"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ibpublishing.ibo.org/extendedessay/apps/dpapp/toc.html?doc=d_0_eeyyy_gui_1602_1_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ibpublishing.ibo.org/extendedessay/apps/dpapp/index.html?doc=d_0_eeyyy_gui_1602_1_e&amp;IBVal=BHE1BV477I7YZIRO22Q8&amp;CFID=1131135&amp;CFTOKEN=94986826&amp;jsessionid=bc3035824eaad3a7a613712243315f743513"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n.org/sustainabledevelopment/sustainable-development-goal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ibpublishing.ibo.org/extendedessay/apps/dpapp/toc.html?doc=d_0_eeyyy_gui_1602_1_e" TargetMode="External"/><Relationship Id="rId3" Type="http://schemas.openxmlformats.org/officeDocument/2006/relationships/hyperlink" Target="https://sites.google.com/site/skylinehighschoolib/extended-essay/ee-preliminary-research"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Extended Essay</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A completed EE is…</a:t>
            </a:r>
            <a:endParaRPr lang="en-US" dirty="0"/>
          </a:p>
        </p:txBody>
      </p:sp>
      <p:sp>
        <p:nvSpPr>
          <p:cNvPr id="2" name="Content Placeholder 1"/>
          <p:cNvSpPr>
            <a:spLocks noGrp="1"/>
          </p:cNvSpPr>
          <p:nvPr>
            <p:ph idx="1"/>
          </p:nvPr>
        </p:nvSpPr>
        <p:spPr/>
        <p:txBody>
          <a:bodyPr>
            <a:normAutofit fontScale="70000" lnSpcReduction="20000"/>
          </a:bodyPr>
          <a:lstStyle/>
          <a:p>
            <a:r>
              <a:rPr lang="en-US" sz="4000" b="1" dirty="0" smtClean="0"/>
              <a:t>A formal research paper </a:t>
            </a:r>
          </a:p>
          <a:p>
            <a:r>
              <a:rPr lang="en-US" sz="4000" b="1" dirty="0" smtClean="0">
                <a:solidFill>
                  <a:srgbClr val="00B050"/>
                </a:solidFill>
              </a:rPr>
              <a:t>Proves an argument – Not a “report”</a:t>
            </a:r>
          </a:p>
          <a:p>
            <a:r>
              <a:rPr lang="en-US" sz="4000" b="1" dirty="0"/>
              <a:t>Well </a:t>
            </a:r>
            <a:r>
              <a:rPr lang="en-US" sz="4000" b="1" dirty="0" smtClean="0"/>
              <a:t>structured</a:t>
            </a:r>
          </a:p>
          <a:p>
            <a:r>
              <a:rPr lang="en-US" sz="4000" b="1" dirty="0" smtClean="0"/>
              <a:t>Coherently written </a:t>
            </a:r>
          </a:p>
          <a:p>
            <a:r>
              <a:rPr lang="en-US" sz="4000" b="1" dirty="0" smtClean="0"/>
              <a:t>Communicates in a manner appropriate to the subject (meaning a Science EE will look different than an English EE or a Math EE).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210314"/>
            <a:ext cx="2221463" cy="268528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Extended Essay is…</a:t>
            </a:r>
            <a:endParaRPr lang="en-US" dirty="0"/>
          </a:p>
        </p:txBody>
      </p:sp>
      <p:sp>
        <p:nvSpPr>
          <p:cNvPr id="2" name="Content Placeholder 1"/>
          <p:cNvSpPr>
            <a:spLocks noGrp="1"/>
          </p:cNvSpPr>
          <p:nvPr>
            <p:ph idx="1"/>
          </p:nvPr>
        </p:nvSpPr>
        <p:spPr/>
        <p:txBody>
          <a:bodyPr>
            <a:normAutofit/>
          </a:bodyPr>
          <a:lstStyle/>
          <a:p>
            <a:r>
              <a:rPr lang="en-US" sz="4000" b="1" dirty="0" smtClean="0"/>
              <a:t>Required for all Diploma students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3429000"/>
            <a:ext cx="2162175" cy="21145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much time will it take?</a:t>
            </a:r>
            <a:endParaRPr lang="en-US" dirty="0"/>
          </a:p>
        </p:txBody>
      </p:sp>
      <p:sp>
        <p:nvSpPr>
          <p:cNvPr id="2" name="Content Placeholder 1"/>
          <p:cNvSpPr>
            <a:spLocks noGrp="1"/>
          </p:cNvSpPr>
          <p:nvPr>
            <p:ph idx="1"/>
          </p:nvPr>
        </p:nvSpPr>
        <p:spPr/>
        <p:txBody>
          <a:bodyPr>
            <a:normAutofit/>
          </a:bodyPr>
          <a:lstStyle/>
          <a:p>
            <a:r>
              <a:rPr lang="en-US" sz="3600" b="1" dirty="0" smtClean="0"/>
              <a:t>IB says it should take approximately 40 hours of work by the student</a:t>
            </a:r>
          </a:p>
          <a:p>
            <a:r>
              <a:rPr lang="en-US" sz="3600" b="1" dirty="0" smtClean="0"/>
              <a:t>For you, these 40 hours will be distributed over 1 year</a:t>
            </a:r>
            <a:endParaRPr lang="en-US" sz="3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7816" y="1030203"/>
            <a:ext cx="2494684" cy="2090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Assessment and Points</a:t>
            </a:r>
            <a:endParaRPr lang="en-US" dirty="0"/>
          </a:p>
        </p:txBody>
      </p:sp>
      <p:sp>
        <p:nvSpPr>
          <p:cNvPr id="2" name="Content Placeholder 1"/>
          <p:cNvSpPr>
            <a:spLocks noGrp="1"/>
          </p:cNvSpPr>
          <p:nvPr>
            <p:ph idx="1"/>
          </p:nvPr>
        </p:nvSpPr>
        <p:spPr/>
        <p:txBody>
          <a:bodyPr>
            <a:normAutofit fontScale="55000" lnSpcReduction="20000"/>
          </a:bodyPr>
          <a:lstStyle/>
          <a:p>
            <a:r>
              <a:rPr lang="en-US" sz="4000" b="1" dirty="0" smtClean="0">
                <a:solidFill>
                  <a:srgbClr val="00B050"/>
                </a:solidFill>
              </a:rPr>
              <a:t>Externally</a:t>
            </a:r>
            <a:r>
              <a:rPr lang="en-US" sz="4000" b="1" dirty="0" smtClean="0"/>
              <a:t> assessed </a:t>
            </a:r>
          </a:p>
          <a:p>
            <a:r>
              <a:rPr lang="en-US" sz="4000" b="1" dirty="0" smtClean="0">
                <a:solidFill>
                  <a:srgbClr val="00B050"/>
                </a:solidFill>
              </a:rPr>
              <a:t>Combines with TOK </a:t>
            </a:r>
            <a:r>
              <a:rPr lang="en-US" sz="4000" b="1" dirty="0" smtClean="0"/>
              <a:t>to add up to </a:t>
            </a:r>
            <a:r>
              <a:rPr lang="en-US" sz="4000" b="1" dirty="0" smtClean="0">
                <a:solidFill>
                  <a:srgbClr val="00B050"/>
                </a:solidFill>
              </a:rPr>
              <a:t>three points </a:t>
            </a:r>
            <a:r>
              <a:rPr lang="en-US" sz="4000" b="1" dirty="0" smtClean="0"/>
              <a:t>to total diploma score</a:t>
            </a:r>
          </a:p>
          <a:p>
            <a:r>
              <a:rPr lang="en-US" sz="4000" b="1" dirty="0" smtClean="0">
                <a:solidFill>
                  <a:srgbClr val="00B050"/>
                </a:solidFill>
              </a:rPr>
              <a:t>45 points are possible </a:t>
            </a:r>
            <a:r>
              <a:rPr lang="en-US" sz="4000" b="1" dirty="0" smtClean="0"/>
              <a:t>(6 subjects x 7 = 42 + 3 = 45) </a:t>
            </a:r>
          </a:p>
          <a:p>
            <a:r>
              <a:rPr lang="en-US" sz="4000" b="1" dirty="0" smtClean="0"/>
              <a:t>An </a:t>
            </a:r>
            <a:r>
              <a:rPr lang="en-US" sz="4000" b="1" dirty="0" smtClean="0">
                <a:solidFill>
                  <a:srgbClr val="00B050"/>
                </a:solidFill>
              </a:rPr>
              <a:t>“E” grade </a:t>
            </a:r>
            <a:r>
              <a:rPr lang="en-US" sz="4000" b="1" dirty="0" smtClean="0"/>
              <a:t>(Elementary – lowest grade) on EE </a:t>
            </a:r>
            <a:r>
              <a:rPr lang="en-US" sz="4000" b="1" dirty="0" smtClean="0">
                <a:solidFill>
                  <a:srgbClr val="00B050"/>
                </a:solidFill>
              </a:rPr>
              <a:t>OR</a:t>
            </a:r>
            <a:r>
              <a:rPr lang="en-US" sz="4000" b="1" dirty="0" smtClean="0"/>
              <a:t> TOK </a:t>
            </a:r>
            <a:r>
              <a:rPr lang="en-US" sz="4000" b="1" dirty="0" smtClean="0">
                <a:solidFill>
                  <a:srgbClr val="00B050"/>
                </a:solidFill>
              </a:rPr>
              <a:t>means you will not receive an IB Diploma</a:t>
            </a:r>
          </a:p>
          <a:p>
            <a:r>
              <a:rPr lang="en-US" sz="4000" b="1" dirty="0" smtClean="0">
                <a:solidFill>
                  <a:srgbClr val="00B050"/>
                </a:solidFill>
              </a:rPr>
              <a:t>24 points are required (12 of them HL points) to achieve the IB diploma.</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Types of </a:t>
            </a:r>
            <a:r>
              <a:rPr lang="en-US" dirty="0" err="1" smtClean="0"/>
              <a:t>Ees</a:t>
            </a:r>
            <a:r>
              <a:rPr lang="en-US" dirty="0" smtClean="0"/>
              <a:t> – </a:t>
            </a:r>
            <a:br>
              <a:rPr lang="en-US" dirty="0" smtClean="0"/>
            </a:br>
            <a:r>
              <a:rPr lang="en-US" dirty="0" smtClean="0"/>
              <a:t>1. Subject Based</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solidFill>
                  <a:srgbClr val="7030A0"/>
                </a:solidFill>
              </a:rPr>
              <a:t>Subject Based EE: </a:t>
            </a:r>
          </a:p>
          <a:p>
            <a:r>
              <a:rPr lang="en-US" sz="2400" b="1" dirty="0" smtClean="0"/>
              <a:t>You start with a </a:t>
            </a:r>
            <a:r>
              <a:rPr lang="en-US" sz="2400" b="1" i="1" dirty="0" smtClean="0">
                <a:solidFill>
                  <a:srgbClr val="00B050"/>
                </a:solidFill>
              </a:rPr>
              <a:t>subject</a:t>
            </a:r>
            <a:r>
              <a:rPr lang="en-US" sz="2400" b="1" dirty="0" smtClean="0">
                <a:solidFill>
                  <a:srgbClr val="00B050"/>
                </a:solidFill>
              </a:rPr>
              <a:t> </a:t>
            </a:r>
            <a:r>
              <a:rPr lang="en-US" sz="2400" b="1" dirty="0" smtClean="0"/>
              <a:t>you are currently studying. </a:t>
            </a:r>
          </a:p>
          <a:p>
            <a:r>
              <a:rPr lang="en-US" sz="2400" b="1" dirty="0" smtClean="0"/>
              <a:t>You choose a </a:t>
            </a:r>
            <a:r>
              <a:rPr lang="en-US" sz="2400" b="1" i="1" dirty="0" smtClean="0">
                <a:solidFill>
                  <a:srgbClr val="00B050"/>
                </a:solidFill>
              </a:rPr>
              <a:t>topic</a:t>
            </a:r>
            <a:r>
              <a:rPr lang="en-US" sz="2400" b="1" dirty="0" smtClean="0">
                <a:solidFill>
                  <a:srgbClr val="00B050"/>
                </a:solidFill>
              </a:rPr>
              <a:t> </a:t>
            </a:r>
            <a:r>
              <a:rPr lang="en-US" sz="2400" b="1" dirty="0" smtClean="0"/>
              <a:t>you are interested in within that subject. </a:t>
            </a:r>
          </a:p>
          <a:p>
            <a:r>
              <a:rPr lang="en-US" sz="2400" b="1" dirty="0" smtClean="0"/>
              <a:t>You do </a:t>
            </a:r>
            <a:r>
              <a:rPr lang="en-US" sz="2400" b="1" i="1" dirty="0" smtClean="0">
                <a:solidFill>
                  <a:srgbClr val="00B050"/>
                </a:solidFill>
              </a:rPr>
              <a:t>background reading </a:t>
            </a:r>
            <a:r>
              <a:rPr lang="en-US" sz="2400" b="1" dirty="0" smtClean="0"/>
              <a:t>on the topic. </a:t>
            </a:r>
          </a:p>
          <a:p>
            <a:r>
              <a:rPr lang="en-US" sz="2400" b="1" dirty="0" smtClean="0"/>
              <a:t>Then, with the help of your supervisor, you </a:t>
            </a:r>
            <a:r>
              <a:rPr lang="en-US" sz="2400" b="1" i="1" dirty="0" smtClean="0">
                <a:solidFill>
                  <a:srgbClr val="00B050"/>
                </a:solidFill>
              </a:rPr>
              <a:t>develop a research question</a:t>
            </a:r>
            <a:r>
              <a:rPr lang="en-US" sz="2400" b="1" i="1" dirty="0" smtClean="0"/>
              <a:t> </a:t>
            </a:r>
            <a:r>
              <a:rPr lang="en-US" sz="2400" b="1" dirty="0" smtClean="0"/>
              <a:t>related to your topic.</a:t>
            </a:r>
          </a:p>
        </p:txBody>
      </p:sp>
    </p:spTree>
    <p:extLst>
      <p:ext uri="{BB962C8B-B14F-4D97-AF65-F5344CB8AC3E}">
        <p14:creationId xmlns:p14="http://schemas.microsoft.com/office/powerpoint/2010/main" val="317339605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World Studies (Interdisciplinary)</a:t>
            </a:r>
            <a:endParaRPr lang="en-US" dirty="0"/>
          </a:p>
        </p:txBody>
      </p:sp>
      <p:sp>
        <p:nvSpPr>
          <p:cNvPr id="3" name="Content Placeholder 2"/>
          <p:cNvSpPr>
            <a:spLocks noGrp="1"/>
          </p:cNvSpPr>
          <p:nvPr>
            <p:ph idx="1"/>
          </p:nvPr>
        </p:nvSpPr>
        <p:spPr/>
        <p:txBody>
          <a:bodyPr/>
          <a:lstStyle/>
          <a:p>
            <a:pPr marL="0" indent="0">
              <a:buNone/>
            </a:pPr>
            <a:r>
              <a:rPr lang="en-US" sz="2800" b="1" dirty="0">
                <a:solidFill>
                  <a:srgbClr val="0070C0"/>
                </a:solidFill>
              </a:rPr>
              <a:t>World Studies </a:t>
            </a:r>
            <a:r>
              <a:rPr lang="en-US" sz="2800" b="1" dirty="0" smtClean="0">
                <a:solidFill>
                  <a:srgbClr val="0070C0"/>
                </a:solidFill>
              </a:rPr>
              <a:t>EE:</a:t>
            </a:r>
          </a:p>
          <a:p>
            <a:pPr marL="0" indent="0">
              <a:buNone/>
            </a:pPr>
            <a:r>
              <a:rPr lang="en-US" sz="2800" b="1" dirty="0" smtClean="0"/>
              <a:t>You </a:t>
            </a:r>
            <a:r>
              <a:rPr lang="en-US" sz="2800" b="1" dirty="0"/>
              <a:t>start with a </a:t>
            </a:r>
            <a:r>
              <a:rPr lang="en-US" sz="2800" b="1" i="1" dirty="0">
                <a:solidFill>
                  <a:srgbClr val="00B050"/>
                </a:solidFill>
              </a:rPr>
              <a:t>contemporary global issue</a:t>
            </a:r>
            <a:r>
              <a:rPr lang="en-US" sz="2800" b="1" i="1" dirty="0"/>
              <a:t> </a:t>
            </a:r>
            <a:r>
              <a:rPr lang="en-US" sz="2800" b="1" dirty="0"/>
              <a:t>you are interested in such as poverty or education. </a:t>
            </a:r>
            <a:endParaRPr lang="en-US" sz="2800" b="1" dirty="0" smtClean="0"/>
          </a:p>
          <a:p>
            <a:pPr marL="0" indent="0">
              <a:buNone/>
            </a:pPr>
            <a:r>
              <a:rPr lang="en-US" sz="2800" b="1" dirty="0" smtClean="0"/>
              <a:t>You </a:t>
            </a:r>
            <a:r>
              <a:rPr lang="en-US" sz="2800" b="1" dirty="0"/>
              <a:t>choose </a:t>
            </a:r>
            <a:r>
              <a:rPr lang="en-US" sz="2800" b="1" i="1" dirty="0">
                <a:solidFill>
                  <a:srgbClr val="00B050"/>
                </a:solidFill>
              </a:rPr>
              <a:t>two subjects</a:t>
            </a:r>
            <a:r>
              <a:rPr lang="en-US" sz="2800" b="1" dirty="0">
                <a:solidFill>
                  <a:srgbClr val="00B050"/>
                </a:solidFill>
              </a:rPr>
              <a:t> </a:t>
            </a:r>
            <a:r>
              <a:rPr lang="en-US" sz="2800" b="1" dirty="0"/>
              <a:t>as lenses to look at this subject through (you have to be studying one of them.)</a:t>
            </a:r>
          </a:p>
          <a:p>
            <a:endParaRPr lang="en-US" dirty="0"/>
          </a:p>
        </p:txBody>
      </p:sp>
    </p:spTree>
    <p:extLst>
      <p:ext uri="{BB962C8B-B14F-4D97-AF65-F5344CB8AC3E}">
        <p14:creationId xmlns:p14="http://schemas.microsoft.com/office/powerpoint/2010/main" val="9186372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Studies EE tips: Tip 1 – Last 10 years</a:t>
            </a:r>
            <a:endParaRPr lang="en-US" dirty="0"/>
          </a:p>
        </p:txBody>
      </p:sp>
      <p:sp>
        <p:nvSpPr>
          <p:cNvPr id="3" name="Content Placeholder 2"/>
          <p:cNvSpPr>
            <a:spLocks noGrp="1"/>
          </p:cNvSpPr>
          <p:nvPr>
            <p:ph idx="1"/>
          </p:nvPr>
        </p:nvSpPr>
        <p:spPr/>
        <p:txBody>
          <a:bodyPr>
            <a:normAutofit/>
          </a:bodyPr>
          <a:lstStyle/>
          <a:p>
            <a:r>
              <a:rPr lang="en-US" b="1" dirty="0" smtClean="0"/>
              <a:t>IB defines </a:t>
            </a:r>
            <a:r>
              <a:rPr lang="en-US" b="1" u="sng" dirty="0" smtClean="0"/>
              <a:t>History</a:t>
            </a:r>
            <a:r>
              <a:rPr lang="en-US" b="1" dirty="0" smtClean="0"/>
              <a:t> as 10 years ago or more</a:t>
            </a:r>
          </a:p>
          <a:p>
            <a:r>
              <a:rPr lang="en-US" b="1" dirty="0" smtClean="0"/>
              <a:t>If you want to use </a:t>
            </a:r>
            <a:r>
              <a:rPr lang="en-US" b="1" i="1" dirty="0" smtClean="0">
                <a:solidFill>
                  <a:srgbClr val="00B050"/>
                </a:solidFill>
              </a:rPr>
              <a:t>History</a:t>
            </a:r>
            <a:r>
              <a:rPr lang="en-US" b="1" dirty="0" smtClean="0">
                <a:solidFill>
                  <a:srgbClr val="00B050"/>
                </a:solidFill>
              </a:rPr>
              <a:t> </a:t>
            </a:r>
            <a:r>
              <a:rPr lang="en-US" b="1" dirty="0" smtClean="0"/>
              <a:t>as one of your subjects, but want to write about something that has happened recently, within the last 10 years, and involves a contemporary global issue, you can combine </a:t>
            </a:r>
            <a:r>
              <a:rPr lang="en-US" b="1" dirty="0" smtClean="0">
                <a:solidFill>
                  <a:srgbClr val="00B050"/>
                </a:solidFill>
              </a:rPr>
              <a:t>History</a:t>
            </a:r>
            <a:r>
              <a:rPr lang="en-US" b="1" dirty="0" smtClean="0"/>
              <a:t> with </a:t>
            </a:r>
            <a:r>
              <a:rPr lang="en-US" b="1" dirty="0" smtClean="0">
                <a:solidFill>
                  <a:srgbClr val="00B050"/>
                </a:solidFill>
              </a:rPr>
              <a:t>Human Rights </a:t>
            </a:r>
            <a:r>
              <a:rPr lang="en-US" b="1" dirty="0" smtClean="0"/>
              <a:t>or </a:t>
            </a:r>
            <a:r>
              <a:rPr lang="en-US" b="1" dirty="0" smtClean="0">
                <a:solidFill>
                  <a:srgbClr val="00B050"/>
                </a:solidFill>
              </a:rPr>
              <a:t>Politics</a:t>
            </a:r>
            <a:r>
              <a:rPr lang="en-US" b="1" dirty="0" smtClean="0"/>
              <a:t> (or another subject) to write a successful World Studies EE</a:t>
            </a:r>
          </a:p>
        </p:txBody>
      </p:sp>
    </p:spTree>
    <p:extLst>
      <p:ext uri="{BB962C8B-B14F-4D97-AF65-F5344CB8AC3E}">
        <p14:creationId xmlns:p14="http://schemas.microsoft.com/office/powerpoint/2010/main" val="36227945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2: Science without doing an experiment</a:t>
            </a:r>
            <a:endParaRPr lang="en-US" dirty="0"/>
          </a:p>
        </p:txBody>
      </p:sp>
      <p:sp>
        <p:nvSpPr>
          <p:cNvPr id="3" name="Content Placeholder 2"/>
          <p:cNvSpPr>
            <a:spLocks noGrp="1"/>
          </p:cNvSpPr>
          <p:nvPr>
            <p:ph idx="1"/>
          </p:nvPr>
        </p:nvSpPr>
        <p:spPr/>
        <p:txBody>
          <a:bodyPr>
            <a:normAutofit/>
          </a:bodyPr>
          <a:lstStyle/>
          <a:p>
            <a:r>
              <a:rPr lang="en-US" b="1" dirty="0" smtClean="0"/>
              <a:t>Science EEs (except Comp </a:t>
            </a:r>
            <a:r>
              <a:rPr lang="en-US" b="1" dirty="0" err="1" smtClean="0"/>
              <a:t>Sci</a:t>
            </a:r>
            <a:r>
              <a:rPr lang="en-US" b="1" dirty="0" smtClean="0"/>
              <a:t>) involve gathering data through experimentation.</a:t>
            </a:r>
          </a:p>
          <a:p>
            <a:r>
              <a:rPr lang="en-US" b="1" dirty="0" smtClean="0"/>
              <a:t>If you want </a:t>
            </a:r>
            <a:r>
              <a:rPr lang="en-US" b="1" dirty="0"/>
              <a:t>to write about </a:t>
            </a:r>
            <a:r>
              <a:rPr lang="en-US" b="1" dirty="0">
                <a:solidFill>
                  <a:srgbClr val="00B050"/>
                </a:solidFill>
              </a:rPr>
              <a:t>a</a:t>
            </a:r>
            <a:r>
              <a:rPr lang="en-US" b="1" dirty="0"/>
              <a:t> </a:t>
            </a:r>
            <a:r>
              <a:rPr lang="en-US" b="1" dirty="0">
                <a:solidFill>
                  <a:srgbClr val="00B050"/>
                </a:solidFill>
              </a:rPr>
              <a:t>science</a:t>
            </a:r>
            <a:r>
              <a:rPr lang="en-US" b="1" dirty="0"/>
              <a:t> </a:t>
            </a:r>
            <a:r>
              <a:rPr lang="en-US" b="1" dirty="0" smtClean="0"/>
              <a:t>without conducting an </a:t>
            </a:r>
            <a:r>
              <a:rPr lang="en-US" b="1" dirty="0"/>
              <a:t>experiment you can use </a:t>
            </a:r>
            <a:r>
              <a:rPr lang="en-US" b="1" dirty="0">
                <a:solidFill>
                  <a:srgbClr val="00B050"/>
                </a:solidFill>
              </a:rPr>
              <a:t>a science </a:t>
            </a:r>
            <a:r>
              <a:rPr lang="en-US" b="1" dirty="0"/>
              <a:t>for one of your two subjects and combine it with…</a:t>
            </a:r>
            <a:r>
              <a:rPr lang="en-US" b="1" dirty="0">
                <a:solidFill>
                  <a:srgbClr val="00B050"/>
                </a:solidFill>
              </a:rPr>
              <a:t>History</a:t>
            </a:r>
            <a:r>
              <a:rPr lang="en-US" b="1" dirty="0"/>
              <a:t>…or </a:t>
            </a:r>
            <a:r>
              <a:rPr lang="en-US" b="1" dirty="0">
                <a:solidFill>
                  <a:srgbClr val="00B050"/>
                </a:solidFill>
              </a:rPr>
              <a:t>Film</a:t>
            </a:r>
            <a:r>
              <a:rPr lang="en-US" b="1" dirty="0"/>
              <a:t>…or another subject in a World Studies EE that connects the two subjects to a contemporary global issue…</a:t>
            </a:r>
          </a:p>
          <a:p>
            <a:endParaRPr lang="en-US" dirty="0"/>
          </a:p>
        </p:txBody>
      </p:sp>
    </p:spTree>
    <p:extLst>
      <p:ext uri="{BB962C8B-B14F-4D97-AF65-F5344CB8AC3E}">
        <p14:creationId xmlns:p14="http://schemas.microsoft.com/office/powerpoint/2010/main" val="8610424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Tip 3: World language without writing in the language</a:t>
            </a:r>
            <a:endParaRPr lang="en-US" sz="4000" dirty="0"/>
          </a:p>
        </p:txBody>
      </p:sp>
      <p:sp>
        <p:nvSpPr>
          <p:cNvPr id="3" name="Content Placeholder 2"/>
          <p:cNvSpPr>
            <a:spLocks noGrp="1"/>
          </p:cNvSpPr>
          <p:nvPr>
            <p:ph idx="1"/>
          </p:nvPr>
        </p:nvSpPr>
        <p:spPr/>
        <p:txBody>
          <a:bodyPr/>
          <a:lstStyle/>
          <a:p>
            <a:r>
              <a:rPr lang="en-US" b="1" dirty="0"/>
              <a:t>If </a:t>
            </a:r>
            <a:r>
              <a:rPr lang="en-US" b="1" dirty="0" smtClean="0"/>
              <a:t>you want </a:t>
            </a:r>
            <a:r>
              <a:rPr lang="en-US" b="1" dirty="0"/>
              <a:t>to use your </a:t>
            </a:r>
            <a:r>
              <a:rPr lang="en-US" b="1" dirty="0">
                <a:solidFill>
                  <a:srgbClr val="00B050"/>
                </a:solidFill>
              </a:rPr>
              <a:t>world language </a:t>
            </a:r>
            <a:r>
              <a:rPr lang="en-US" b="1" dirty="0"/>
              <a:t>but don’t want to write the EE in the language, you can combine your </a:t>
            </a:r>
            <a:r>
              <a:rPr lang="en-US" b="1" dirty="0">
                <a:solidFill>
                  <a:srgbClr val="00B050"/>
                </a:solidFill>
              </a:rPr>
              <a:t>World Language</a:t>
            </a:r>
            <a:r>
              <a:rPr lang="en-US" b="1" dirty="0"/>
              <a:t> with…</a:t>
            </a:r>
            <a:r>
              <a:rPr lang="en-US" b="1" dirty="0">
                <a:solidFill>
                  <a:srgbClr val="00B050"/>
                </a:solidFill>
              </a:rPr>
              <a:t>History</a:t>
            </a:r>
            <a:r>
              <a:rPr lang="en-US" b="1" dirty="0"/>
              <a:t>…or </a:t>
            </a:r>
            <a:r>
              <a:rPr lang="en-US" b="1" dirty="0">
                <a:solidFill>
                  <a:srgbClr val="00B050"/>
                </a:solidFill>
              </a:rPr>
              <a:t>Science</a:t>
            </a:r>
            <a:r>
              <a:rPr lang="en-US" b="1" dirty="0"/>
              <a:t>…or </a:t>
            </a:r>
            <a:r>
              <a:rPr lang="en-US" b="1" dirty="0" smtClean="0">
                <a:solidFill>
                  <a:srgbClr val="00B050"/>
                </a:solidFill>
              </a:rPr>
              <a:t>Business</a:t>
            </a:r>
            <a:r>
              <a:rPr lang="en-US" b="1" dirty="0" smtClean="0"/>
              <a:t>…</a:t>
            </a:r>
            <a:r>
              <a:rPr lang="en-US" b="1" dirty="0"/>
              <a:t>as long as you are exploring a contemporary global issue AND using some kind of </a:t>
            </a:r>
            <a:r>
              <a:rPr lang="en-US" b="1" u="sng" dirty="0"/>
              <a:t>linguistic or cultural artifact </a:t>
            </a:r>
            <a:r>
              <a:rPr lang="en-US" b="1" u="sng" dirty="0" smtClean="0"/>
              <a:t>from the culture</a:t>
            </a:r>
            <a:r>
              <a:rPr lang="en-US" b="1" dirty="0" smtClean="0"/>
              <a:t> related to your language to </a:t>
            </a:r>
            <a:r>
              <a:rPr lang="en-US" b="1" dirty="0"/>
              <a:t>do your research</a:t>
            </a:r>
          </a:p>
          <a:p>
            <a:endParaRPr lang="en-US" dirty="0"/>
          </a:p>
        </p:txBody>
      </p:sp>
    </p:spTree>
    <p:extLst>
      <p:ext uri="{BB962C8B-B14F-4D97-AF65-F5344CB8AC3E}">
        <p14:creationId xmlns:p14="http://schemas.microsoft.com/office/powerpoint/2010/main" val="28846653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REquirements</a:t>
            </a:r>
            <a:r>
              <a:rPr lang="en-US" dirty="0" smtClean="0"/>
              <a:t>…</a:t>
            </a:r>
            <a:endParaRPr lang="en-US" dirty="0"/>
          </a:p>
        </p:txBody>
      </p:sp>
      <p:sp>
        <p:nvSpPr>
          <p:cNvPr id="2" name="Content Placeholder 1"/>
          <p:cNvSpPr>
            <a:spLocks noGrp="1"/>
          </p:cNvSpPr>
          <p:nvPr>
            <p:ph idx="1"/>
          </p:nvPr>
        </p:nvSpPr>
        <p:spPr/>
        <p:txBody>
          <a:bodyPr>
            <a:normAutofit/>
          </a:bodyPr>
          <a:lstStyle/>
          <a:p>
            <a:pPr marL="0" indent="0">
              <a:buNone/>
            </a:pPr>
            <a:r>
              <a:rPr lang="en-US" sz="2400" b="1" dirty="0" smtClean="0">
                <a:solidFill>
                  <a:srgbClr val="00B050"/>
                </a:solidFill>
              </a:rPr>
              <a:t>3 Check ins </a:t>
            </a:r>
            <a:r>
              <a:rPr lang="en-US" sz="2400" b="1" dirty="0" smtClean="0"/>
              <a:t>with your supervisor, two at the beginning and one in the middle of the process</a:t>
            </a:r>
          </a:p>
          <a:p>
            <a:pPr marL="0" indent="0">
              <a:buNone/>
            </a:pPr>
            <a:r>
              <a:rPr lang="en-US" sz="2400" b="1" dirty="0" smtClean="0">
                <a:solidFill>
                  <a:srgbClr val="00B050"/>
                </a:solidFill>
              </a:rPr>
              <a:t>3 Mandatory Reflection Sessions </a:t>
            </a:r>
            <a:r>
              <a:rPr lang="en-US" sz="2400" b="1" dirty="0" smtClean="0"/>
              <a:t>with your supervisor, one near the beginning, one in the middle and one at the end</a:t>
            </a:r>
          </a:p>
          <a:p>
            <a:pPr marL="0" indent="0">
              <a:buNone/>
            </a:pPr>
            <a:r>
              <a:rPr lang="en-US" sz="2400" b="1" dirty="0" smtClean="0"/>
              <a:t>Completion of the </a:t>
            </a:r>
            <a:r>
              <a:rPr lang="en-US" sz="2400" b="1" dirty="0" smtClean="0">
                <a:solidFill>
                  <a:srgbClr val="00B050"/>
                </a:solidFill>
              </a:rPr>
              <a:t>Reflection on Planning and Progress form </a:t>
            </a:r>
            <a:r>
              <a:rPr lang="en-US" sz="2400" b="1" dirty="0" smtClean="0"/>
              <a:t>after each </a:t>
            </a:r>
            <a:r>
              <a:rPr lang="en-US" sz="2400" b="1" dirty="0" smtClean="0">
                <a:solidFill>
                  <a:srgbClr val="00B050"/>
                </a:solidFill>
              </a:rPr>
              <a:t>Reflection Session </a:t>
            </a:r>
            <a:r>
              <a:rPr lang="en-US" sz="2400" b="1" dirty="0" smtClean="0"/>
              <a:t>(18% of your final grade) (Stored on </a:t>
            </a:r>
            <a:r>
              <a:rPr lang="en-US" sz="2400" b="1" dirty="0" err="1" smtClean="0"/>
              <a:t>Managebac</a:t>
            </a:r>
            <a:r>
              <a:rPr lang="en-US" sz="2400" b="1" dirty="0" smtClean="0"/>
              <a:t>)</a:t>
            </a: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257177"/>
            <a:ext cx="2247900" cy="20288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Part of IB Diploma Core</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58306" y="2286000"/>
            <a:ext cx="3594100" cy="3594100"/>
          </a:xfr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will also need to…</a:t>
            </a:r>
            <a:endParaRPr lang="en-US" dirty="0"/>
          </a:p>
        </p:txBody>
      </p:sp>
      <p:sp>
        <p:nvSpPr>
          <p:cNvPr id="3" name="Content Placeholder 2"/>
          <p:cNvSpPr>
            <a:spLocks noGrp="1"/>
          </p:cNvSpPr>
          <p:nvPr>
            <p:ph idx="1"/>
          </p:nvPr>
        </p:nvSpPr>
        <p:spPr/>
        <p:txBody>
          <a:bodyPr/>
          <a:lstStyle/>
          <a:p>
            <a:r>
              <a:rPr lang="en-US" sz="3200" b="1" u="sng" dirty="0" smtClean="0"/>
              <a:t>Read</a:t>
            </a:r>
            <a:r>
              <a:rPr lang="en-US" sz="3200" b="1" dirty="0" smtClean="0"/>
              <a:t> </a:t>
            </a:r>
            <a:r>
              <a:rPr lang="en-US" sz="3200" b="1" dirty="0"/>
              <a:t>the relevant portions of the </a:t>
            </a:r>
            <a:r>
              <a:rPr lang="en-US" sz="3200" b="1" dirty="0" smtClean="0">
                <a:hlinkClick r:id="rId2"/>
              </a:rPr>
              <a:t>Extended Essay </a:t>
            </a:r>
            <a:r>
              <a:rPr lang="en-US" sz="3200" b="1" dirty="0" smtClean="0"/>
              <a:t>Website</a:t>
            </a:r>
            <a:endParaRPr lang="en-US" sz="3200" b="1" dirty="0"/>
          </a:p>
          <a:p>
            <a:r>
              <a:rPr lang="en-US" sz="3200" b="1" u="sng" dirty="0"/>
              <a:t>Meet deadlines </a:t>
            </a:r>
            <a:r>
              <a:rPr lang="en-US" sz="3200" b="1" u="sng" dirty="0" smtClean="0"/>
              <a:t>(part of TOK grade)</a:t>
            </a:r>
            <a:endParaRPr lang="en-US" sz="3200" b="1" u="sng" dirty="0"/>
          </a:p>
          <a:p>
            <a:r>
              <a:rPr lang="en-US" sz="3200" b="1" u="sng" dirty="0"/>
              <a:t>Acknowledge</a:t>
            </a:r>
            <a:r>
              <a:rPr lang="en-US" sz="3200" b="1" dirty="0"/>
              <a:t> all sources of information and ideas in an approved academic manner.</a:t>
            </a:r>
          </a:p>
          <a:p>
            <a:endParaRPr lang="en-US" dirty="0"/>
          </a:p>
        </p:txBody>
      </p:sp>
    </p:spTree>
    <p:extLst>
      <p:ext uri="{BB962C8B-B14F-4D97-AF65-F5344CB8AC3E}">
        <p14:creationId xmlns:p14="http://schemas.microsoft.com/office/powerpoint/2010/main" val="137655683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Researcher’s Reflection space</a:t>
            </a:r>
            <a:endParaRPr lang="en-US" dirty="0"/>
          </a:p>
        </p:txBody>
      </p:sp>
      <p:sp>
        <p:nvSpPr>
          <p:cNvPr id="3" name="Content Placeholder 2"/>
          <p:cNvSpPr>
            <a:spLocks noGrp="1"/>
          </p:cNvSpPr>
          <p:nvPr>
            <p:ph idx="1"/>
          </p:nvPr>
        </p:nvSpPr>
        <p:spPr/>
        <p:txBody>
          <a:bodyPr>
            <a:normAutofit/>
          </a:bodyPr>
          <a:lstStyle/>
          <a:p>
            <a:r>
              <a:rPr lang="en-US" sz="2400" b="1" dirty="0" smtClean="0"/>
              <a:t>This can be either a notebook or an online space (blog, </a:t>
            </a:r>
            <a:r>
              <a:rPr lang="en-US" sz="2400" b="1" dirty="0" err="1" smtClean="0"/>
              <a:t>tumblr</a:t>
            </a:r>
            <a:r>
              <a:rPr lang="en-US" sz="2400" b="1" dirty="0" smtClean="0"/>
              <a:t>, etc.) where you keep notes on your research and research process</a:t>
            </a:r>
          </a:p>
          <a:p>
            <a:r>
              <a:rPr lang="en-US" sz="2400" b="1" dirty="0" smtClean="0"/>
              <a:t>This will be useful to you as you write your 3 mandatory reflections (18% of your grade)</a:t>
            </a:r>
          </a:p>
          <a:p>
            <a:r>
              <a:rPr lang="en-US" sz="2400" b="1" dirty="0" smtClean="0"/>
              <a:t>If you write a World Studies EE, include this Researcher’s Reflection Space in your appendix</a:t>
            </a:r>
            <a:endParaRPr lang="en-US" sz="2400" b="1" dirty="0"/>
          </a:p>
        </p:txBody>
      </p:sp>
    </p:spTree>
    <p:extLst>
      <p:ext uri="{BB962C8B-B14F-4D97-AF65-F5344CB8AC3E}">
        <p14:creationId xmlns:p14="http://schemas.microsoft.com/office/powerpoint/2010/main" val="31723073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Strongly Recommended:</a:t>
            </a:r>
            <a:endParaRPr lang="en-US" dirty="0"/>
          </a:p>
        </p:txBody>
      </p:sp>
      <p:sp>
        <p:nvSpPr>
          <p:cNvPr id="2" name="Content Placeholder 1"/>
          <p:cNvSpPr>
            <a:spLocks noGrp="1"/>
          </p:cNvSpPr>
          <p:nvPr>
            <p:ph idx="1"/>
          </p:nvPr>
        </p:nvSpPr>
        <p:spPr/>
        <p:txBody>
          <a:bodyPr>
            <a:normAutofit/>
          </a:bodyPr>
          <a:lstStyle/>
          <a:p>
            <a:r>
              <a:rPr lang="en-US" b="1" dirty="0" smtClean="0"/>
              <a:t>Work carefully on your </a:t>
            </a:r>
            <a:r>
              <a:rPr lang="en-US" b="1" u="sng" dirty="0" smtClean="0">
                <a:solidFill>
                  <a:srgbClr val="00B050"/>
                </a:solidFill>
              </a:rPr>
              <a:t>research question</a:t>
            </a:r>
            <a:r>
              <a:rPr lang="en-US" b="1" dirty="0" smtClean="0"/>
              <a:t>: </a:t>
            </a:r>
          </a:p>
          <a:p>
            <a:pPr lvl="1"/>
            <a:r>
              <a:rPr lang="en-US" sz="2000" b="1" dirty="0" smtClean="0">
                <a:solidFill>
                  <a:srgbClr val="FF0000"/>
                </a:solidFill>
              </a:rPr>
              <a:t>spending time here will save you time later </a:t>
            </a:r>
            <a:endParaRPr lang="en-US" sz="2000" b="1" dirty="0">
              <a:solidFill>
                <a:srgbClr val="FF0000"/>
              </a:solidFill>
            </a:endParaRPr>
          </a:p>
          <a:p>
            <a:pPr marL="457200" lvl="1" indent="0">
              <a:buNone/>
            </a:pPr>
            <a:r>
              <a:rPr lang="en-US" b="1" dirty="0" smtClean="0"/>
              <a:t>Plan how, when and where you will find </a:t>
            </a:r>
            <a:r>
              <a:rPr lang="en-US" b="1" u="sng" dirty="0" smtClean="0">
                <a:solidFill>
                  <a:srgbClr val="00B050"/>
                </a:solidFill>
              </a:rPr>
              <a:t>materials</a:t>
            </a:r>
            <a:r>
              <a:rPr lang="en-US" b="1" dirty="0" smtClean="0"/>
              <a:t> for your essay</a:t>
            </a:r>
          </a:p>
          <a:p>
            <a:pPr lvl="1"/>
            <a:r>
              <a:rPr lang="en-US" sz="2000" b="1" dirty="0" smtClean="0">
                <a:solidFill>
                  <a:srgbClr val="FF0000"/>
                </a:solidFill>
              </a:rPr>
              <a:t>(UW Library has fabulous resources, especially for History EEs)</a:t>
            </a:r>
          </a:p>
          <a:p>
            <a:r>
              <a:rPr lang="en-US" b="1" dirty="0" smtClean="0"/>
              <a:t>Create a </a:t>
            </a:r>
            <a:r>
              <a:rPr lang="en-US" b="1" u="sng" dirty="0" smtClean="0">
                <a:solidFill>
                  <a:srgbClr val="00B050"/>
                </a:solidFill>
              </a:rPr>
              <a:t>schedule</a:t>
            </a:r>
            <a:r>
              <a:rPr lang="en-US" b="1" dirty="0" smtClean="0"/>
              <a:t> for researching and writing the essay. Include extra time for delays and unforeseen problems (especially important in the sciences)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060129"/>
            <a:ext cx="2362200" cy="137393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Strongly Recommended</a:t>
            </a:r>
            <a:endParaRPr lang="en-US" dirty="0"/>
          </a:p>
        </p:txBody>
      </p:sp>
      <p:sp>
        <p:nvSpPr>
          <p:cNvPr id="2" name="Content Placeholder 1"/>
          <p:cNvSpPr>
            <a:spLocks noGrp="1"/>
          </p:cNvSpPr>
          <p:nvPr>
            <p:ph idx="1"/>
          </p:nvPr>
        </p:nvSpPr>
        <p:spPr/>
        <p:txBody>
          <a:bodyPr>
            <a:normAutofit/>
          </a:bodyPr>
          <a:lstStyle/>
          <a:p>
            <a:r>
              <a:rPr lang="en-US" sz="3200" b="1" dirty="0" smtClean="0">
                <a:solidFill>
                  <a:srgbClr val="00B050"/>
                </a:solidFill>
              </a:rPr>
              <a:t>Keep track of sources </a:t>
            </a:r>
            <a:r>
              <a:rPr lang="en-US" sz="3200" b="1" dirty="0" smtClean="0"/>
              <a:t>as you go (use Easy Bib or Noodle Bib)</a:t>
            </a:r>
          </a:p>
          <a:p>
            <a:r>
              <a:rPr lang="en-US" sz="3200" b="1" dirty="0" smtClean="0"/>
              <a:t>Outline </a:t>
            </a:r>
            <a:r>
              <a:rPr lang="en-US" sz="3200" b="1" dirty="0" smtClean="0">
                <a:solidFill>
                  <a:srgbClr val="00B050"/>
                </a:solidFill>
              </a:rPr>
              <a:t>before </a:t>
            </a:r>
            <a:r>
              <a:rPr lang="en-US" sz="3200" b="1" dirty="0" smtClean="0"/>
              <a:t>beginning to write (to create a clear structure)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4114800"/>
            <a:ext cx="1781175" cy="2286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Tips on How to Pick a Topic</a:t>
            </a:r>
            <a:endParaRPr lang="en-US" dirty="0"/>
          </a:p>
        </p:txBody>
      </p:sp>
      <p:sp>
        <p:nvSpPr>
          <p:cNvPr id="2" name="Content Placeholder 1"/>
          <p:cNvSpPr>
            <a:spLocks noGrp="1"/>
          </p:cNvSpPr>
          <p:nvPr>
            <p:ph idx="1"/>
          </p:nvPr>
        </p:nvSpPr>
        <p:spPr/>
        <p:txBody>
          <a:bodyPr>
            <a:normAutofit/>
          </a:bodyPr>
          <a:lstStyle/>
          <a:p>
            <a:r>
              <a:rPr lang="en-US" b="1" dirty="0" smtClean="0"/>
              <a:t>Choose a topic  or issue you are excited about and willing to spend 40 hours on. </a:t>
            </a:r>
            <a:endParaRPr lang="en-US" b="1" dirty="0"/>
          </a:p>
          <a:p>
            <a:pPr lvl="1"/>
            <a:r>
              <a:rPr lang="en-US" b="1" dirty="0" smtClean="0"/>
              <a:t>Is there something you touched on in a previous class but want to know more about?</a:t>
            </a:r>
          </a:p>
          <a:p>
            <a:pPr lvl="1"/>
            <a:r>
              <a:rPr lang="en-US" b="1" dirty="0" smtClean="0"/>
              <a:t>Is there a contemporary global issue you feel very strongly about?</a:t>
            </a:r>
          </a:p>
          <a:p>
            <a:pPr lvl="1"/>
            <a:r>
              <a:rPr lang="en-US" b="1" dirty="0" smtClean="0"/>
              <a:t>Note that choosing a topic  or issue you already know everything about can be less motivating than choosing something you are truly interested in</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double dipping!</a:t>
            </a:r>
            <a:endParaRPr lang="en-US" dirty="0"/>
          </a:p>
        </p:txBody>
      </p:sp>
      <p:sp>
        <p:nvSpPr>
          <p:cNvPr id="3" name="Content Placeholder 2"/>
          <p:cNvSpPr>
            <a:spLocks noGrp="1"/>
          </p:cNvSpPr>
          <p:nvPr>
            <p:ph idx="1"/>
          </p:nvPr>
        </p:nvSpPr>
        <p:spPr/>
        <p:txBody>
          <a:bodyPr/>
          <a:lstStyle/>
          <a:p>
            <a:r>
              <a:rPr lang="en-US" sz="2400" b="1" dirty="0"/>
              <a:t>Topic needs to be different than other academic work done at Inglemoor</a:t>
            </a:r>
          </a:p>
          <a:p>
            <a:pPr lvl="1"/>
            <a:r>
              <a:rPr lang="en-US" sz="2400" b="1" dirty="0"/>
              <a:t>No reusing </a:t>
            </a:r>
            <a:r>
              <a:rPr lang="en-US" sz="2400" b="1" dirty="0" smtClean="0"/>
              <a:t>IAs </a:t>
            </a:r>
            <a:r>
              <a:rPr lang="en-US" sz="2400" b="1" dirty="0"/>
              <a:t>of any kind</a:t>
            </a:r>
          </a:p>
          <a:p>
            <a:pPr lvl="1"/>
            <a:r>
              <a:rPr lang="en-US" sz="2400" b="1" dirty="0"/>
              <a:t>No reusing literary works already </a:t>
            </a:r>
            <a:r>
              <a:rPr lang="en-US" sz="2400" b="1" dirty="0" smtClean="0"/>
              <a:t>studied or </a:t>
            </a:r>
            <a:r>
              <a:rPr lang="en-US" sz="2400" b="1" dirty="0"/>
              <a:t>that will be </a:t>
            </a:r>
            <a:r>
              <a:rPr lang="en-US" sz="2400" b="1" dirty="0" smtClean="0"/>
              <a:t>studied next </a:t>
            </a:r>
            <a:r>
              <a:rPr lang="en-US" sz="2400" b="1" dirty="0"/>
              <a:t>year</a:t>
            </a:r>
          </a:p>
          <a:p>
            <a:r>
              <a:rPr lang="en-US" sz="2400" b="1" dirty="0"/>
              <a:t>Be realistic about what’s possible if you are choosing to carry out a science experiment</a:t>
            </a:r>
          </a:p>
          <a:p>
            <a:endParaRPr lang="en-US" dirty="0"/>
          </a:p>
        </p:txBody>
      </p:sp>
    </p:spTree>
    <p:extLst>
      <p:ext uri="{BB962C8B-B14F-4D97-AF65-F5344CB8AC3E}">
        <p14:creationId xmlns:p14="http://schemas.microsoft.com/office/powerpoint/2010/main" val="393891880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3" name="Content Placeholder 2"/>
          <p:cNvSpPr>
            <a:spLocks noGrp="1"/>
          </p:cNvSpPr>
          <p:nvPr>
            <p:ph idx="1"/>
          </p:nvPr>
        </p:nvSpPr>
        <p:spPr/>
        <p:txBody>
          <a:bodyPr/>
          <a:lstStyle/>
          <a:p>
            <a:r>
              <a:rPr lang="en-US" b="1" dirty="0" smtClean="0"/>
              <a:t>Wikipedia, Encyclopedias and your textbook are great starting points but </a:t>
            </a:r>
            <a:r>
              <a:rPr lang="en-US" b="1" u="sng" dirty="0" smtClean="0"/>
              <a:t>are not considered appropriate resources for your EE</a:t>
            </a:r>
          </a:p>
          <a:p>
            <a:r>
              <a:rPr lang="en-US" b="1" dirty="0" smtClean="0"/>
              <a:t>Use them to gain background information, then ask Ms. </a:t>
            </a:r>
            <a:r>
              <a:rPr lang="en-US" b="1" dirty="0" err="1" smtClean="0"/>
              <a:t>McCausland</a:t>
            </a:r>
            <a:r>
              <a:rPr lang="en-US" b="1" dirty="0" smtClean="0"/>
              <a:t> or Ms. </a:t>
            </a:r>
            <a:r>
              <a:rPr lang="en-US" b="1" dirty="0" err="1" smtClean="0"/>
              <a:t>Westerbeck</a:t>
            </a:r>
            <a:r>
              <a:rPr lang="en-US" b="1" dirty="0" smtClean="0"/>
              <a:t> to direct you towards actual resources such as books, academic journals, magazines, newspapers, documentaries, etc.</a:t>
            </a:r>
          </a:p>
          <a:p>
            <a:r>
              <a:rPr lang="en-US" b="1" dirty="0" smtClean="0"/>
              <a:t>Use KCLS and UW libraries to find strong sources not available in the Inglemoor library</a:t>
            </a:r>
            <a:endParaRPr lang="en-US" b="1" dirty="0"/>
          </a:p>
        </p:txBody>
      </p:sp>
    </p:spTree>
    <p:extLst>
      <p:ext uri="{BB962C8B-B14F-4D97-AF65-F5344CB8AC3E}">
        <p14:creationId xmlns:p14="http://schemas.microsoft.com/office/powerpoint/2010/main" val="170276369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Developing a Focused Topic</a:t>
            </a:r>
            <a:endParaRPr lang="en-US" dirty="0"/>
          </a:p>
        </p:txBody>
      </p:sp>
      <p:sp>
        <p:nvSpPr>
          <p:cNvPr id="2" name="Content Placeholder 1"/>
          <p:cNvSpPr>
            <a:spLocks noGrp="1"/>
          </p:cNvSpPr>
          <p:nvPr>
            <p:ph idx="1"/>
          </p:nvPr>
        </p:nvSpPr>
        <p:spPr/>
        <p:txBody>
          <a:bodyPr>
            <a:normAutofit/>
          </a:bodyPr>
          <a:lstStyle/>
          <a:p>
            <a:r>
              <a:rPr lang="en-US" sz="2400" dirty="0" smtClean="0"/>
              <a:t>Broad topics produce weak essays</a:t>
            </a:r>
          </a:p>
          <a:p>
            <a:r>
              <a:rPr lang="en-US" sz="2400" b="1" dirty="0" smtClean="0">
                <a:solidFill>
                  <a:srgbClr val="00B050"/>
                </a:solidFill>
                <a:hlinkClick r:id="rId2"/>
              </a:rPr>
              <a:t>EE website </a:t>
            </a:r>
            <a:r>
              <a:rPr lang="en-US" sz="2400" dirty="0" smtClean="0"/>
              <a:t>contains examples of each for most subjects (look under the particular subject heading) </a:t>
            </a:r>
          </a:p>
          <a:p>
            <a:r>
              <a:rPr lang="en-US" sz="2400" dirty="0" smtClean="0"/>
              <a:t>An example from </a:t>
            </a:r>
            <a:r>
              <a:rPr lang="en-US" sz="2400" b="1" dirty="0" smtClean="0"/>
              <a:t>Physics</a:t>
            </a:r>
            <a:r>
              <a:rPr lang="en-US" sz="2400" dirty="0" smtClean="0"/>
              <a:t>: </a:t>
            </a:r>
          </a:p>
          <a:p>
            <a:pPr lvl="1"/>
            <a:r>
              <a:rPr lang="en-US" sz="2400" b="1" dirty="0"/>
              <a:t>Broad</a:t>
            </a:r>
            <a:r>
              <a:rPr lang="en-US" sz="2400" dirty="0"/>
              <a:t>: “Gravitation</a:t>
            </a:r>
            <a:r>
              <a:rPr lang="en-US" sz="2400" dirty="0" smtClean="0"/>
              <a:t>”</a:t>
            </a:r>
          </a:p>
          <a:p>
            <a:pPr lvl="1"/>
            <a:r>
              <a:rPr lang="en-US" sz="2400" b="1" dirty="0" smtClean="0"/>
              <a:t>Focused</a:t>
            </a:r>
            <a:r>
              <a:rPr lang="en-US" sz="2400" dirty="0" smtClean="0"/>
              <a:t>:  “Orbital determination of a minor planet”</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a World Studies EE you will need to…</a:t>
            </a:r>
            <a:endParaRPr lang="en-US" dirty="0"/>
          </a:p>
        </p:txBody>
      </p:sp>
      <p:sp>
        <p:nvSpPr>
          <p:cNvPr id="3" name="Content Placeholder 2"/>
          <p:cNvSpPr>
            <a:spLocks noGrp="1"/>
          </p:cNvSpPr>
          <p:nvPr>
            <p:ph idx="1"/>
          </p:nvPr>
        </p:nvSpPr>
        <p:spPr/>
        <p:txBody>
          <a:bodyPr>
            <a:normAutofit/>
          </a:bodyPr>
          <a:lstStyle/>
          <a:p>
            <a:r>
              <a:rPr lang="en-US" sz="2800" b="1" dirty="0" smtClean="0"/>
              <a:t>Identify an issue of </a:t>
            </a:r>
            <a:r>
              <a:rPr lang="en-US" sz="2800" b="1" dirty="0" smtClean="0">
                <a:hlinkClick r:id="rId2"/>
              </a:rPr>
              <a:t>global importance today</a:t>
            </a:r>
            <a:endParaRPr lang="en-US" sz="2800" b="1" dirty="0" smtClean="0"/>
          </a:p>
          <a:p>
            <a:r>
              <a:rPr lang="en-US" sz="2800" b="1" dirty="0" smtClean="0"/>
              <a:t>Identify a local manifestation of this issue (local being in your school, city, community, county, state, region, or in the US)</a:t>
            </a:r>
          </a:p>
          <a:p>
            <a:r>
              <a:rPr lang="en-US" sz="2800" b="1" dirty="0" smtClean="0"/>
              <a:t>Decide what 2 DP subjects you want to use to look at this subject through</a:t>
            </a:r>
          </a:p>
        </p:txBody>
      </p:sp>
    </p:spTree>
    <p:extLst>
      <p:ext uri="{BB962C8B-B14F-4D97-AF65-F5344CB8AC3E}">
        <p14:creationId xmlns:p14="http://schemas.microsoft.com/office/powerpoint/2010/main" val="226830097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World Studies </a:t>
            </a:r>
            <a:r>
              <a:rPr lang="en-US" sz="3600" dirty="0" err="1" smtClean="0"/>
              <a:t>Ees</a:t>
            </a:r>
            <a:r>
              <a:rPr lang="en-US" sz="3600" dirty="0" smtClean="0"/>
              <a:t> get registered under one of the following categories…</a:t>
            </a:r>
            <a:endParaRPr lang="en-US" sz="3600" dirty="0"/>
          </a:p>
        </p:txBody>
      </p:sp>
      <p:sp>
        <p:nvSpPr>
          <p:cNvPr id="3" name="Content Placeholder 2"/>
          <p:cNvSpPr>
            <a:spLocks noGrp="1"/>
          </p:cNvSpPr>
          <p:nvPr>
            <p:ph idx="1"/>
          </p:nvPr>
        </p:nvSpPr>
        <p:spPr/>
        <p:txBody>
          <a:bodyPr>
            <a:normAutofit lnSpcReduction="10000"/>
          </a:bodyPr>
          <a:lstStyle/>
          <a:p>
            <a:r>
              <a:rPr lang="en-US" sz="2800" b="1" dirty="0"/>
              <a:t>Conflict, peace and security</a:t>
            </a:r>
          </a:p>
          <a:p>
            <a:r>
              <a:rPr lang="en-US" sz="2800" b="1" dirty="0"/>
              <a:t>Culture, language and identity</a:t>
            </a:r>
          </a:p>
          <a:p>
            <a:r>
              <a:rPr lang="en-US" sz="2800" b="1" dirty="0"/>
              <a:t>Environmental and/or economic sustainability</a:t>
            </a:r>
          </a:p>
          <a:p>
            <a:r>
              <a:rPr lang="en-US" sz="2800" b="1" dirty="0"/>
              <a:t>Equality and inequality</a:t>
            </a:r>
          </a:p>
          <a:p>
            <a:r>
              <a:rPr lang="en-US" sz="2800" b="1" dirty="0"/>
              <a:t>Health and development</a:t>
            </a:r>
          </a:p>
          <a:p>
            <a:r>
              <a:rPr lang="en-US" sz="2800" b="1" dirty="0"/>
              <a:t>Science, technology and society.</a:t>
            </a:r>
          </a:p>
          <a:p>
            <a:endParaRPr lang="en-US" dirty="0"/>
          </a:p>
        </p:txBody>
      </p:sp>
    </p:spTree>
    <p:extLst>
      <p:ext uri="{BB962C8B-B14F-4D97-AF65-F5344CB8AC3E}">
        <p14:creationId xmlns:p14="http://schemas.microsoft.com/office/powerpoint/2010/main" val="16523347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Extended Essay</a:t>
            </a:r>
            <a:endParaRPr lang="en-US" dirty="0"/>
          </a:p>
        </p:txBody>
      </p:sp>
      <p:sp>
        <p:nvSpPr>
          <p:cNvPr id="2" name="Content Placeholder 1"/>
          <p:cNvSpPr>
            <a:spLocks noGrp="1"/>
          </p:cNvSpPr>
          <p:nvPr>
            <p:ph idx="1"/>
          </p:nvPr>
        </p:nvSpPr>
        <p:spPr/>
        <p:txBody>
          <a:bodyPr>
            <a:normAutofit fontScale="70000" lnSpcReduction="20000"/>
          </a:bodyPr>
          <a:lstStyle/>
          <a:p>
            <a:r>
              <a:rPr lang="en-US" sz="3600" b="1" dirty="0" smtClean="0"/>
              <a:t>In depth study of a focused topic</a:t>
            </a:r>
          </a:p>
          <a:p>
            <a:r>
              <a:rPr lang="en-US" sz="3600" b="1" dirty="0" smtClean="0"/>
              <a:t>3,200 - 4,000 words</a:t>
            </a:r>
          </a:p>
          <a:p>
            <a:r>
              <a:rPr lang="en-US" sz="3600" b="1" u="sng" dirty="0" smtClean="0"/>
              <a:t>Topic of interest to you </a:t>
            </a:r>
            <a:r>
              <a:rPr lang="en-US" sz="3600" b="1" dirty="0" smtClean="0"/>
              <a:t>in </a:t>
            </a:r>
            <a:r>
              <a:rPr lang="en-US" sz="3600" b="1" u="sng" dirty="0" smtClean="0"/>
              <a:t>subject you’re studying this year OR</a:t>
            </a:r>
          </a:p>
          <a:p>
            <a:r>
              <a:rPr lang="en-US" sz="3600" b="1" u="sng" dirty="0" smtClean="0"/>
              <a:t>Contemporary global issue you’re interested in in light of 2 IB subjects, one of which you are studying (World Studies EE)</a:t>
            </a:r>
          </a:p>
          <a:p>
            <a:r>
              <a:rPr lang="en-US" sz="3600" b="1" dirty="0" smtClean="0"/>
              <a:t>Prepares you for university level research &amp; writing</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507160"/>
            <a:ext cx="2619375" cy="17430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Researcher’s reflection space…</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Is strongly recommended, especially if you are writing a World Studies EE</a:t>
            </a:r>
          </a:p>
          <a:p>
            <a:r>
              <a:rPr lang="en-US" b="1" dirty="0" smtClean="0"/>
              <a:t>May be included as an appendix for the World Studies EE</a:t>
            </a:r>
          </a:p>
          <a:p>
            <a:r>
              <a:rPr lang="en-US" b="1" dirty="0" smtClean="0"/>
              <a:t>Can take the form of a notebook or a blog</a:t>
            </a:r>
          </a:p>
          <a:p>
            <a:r>
              <a:rPr lang="en-US" b="1" dirty="0" smtClean="0"/>
              <a:t>Allows you to</a:t>
            </a:r>
            <a:r>
              <a:rPr lang="en-US" b="1" dirty="0"/>
              <a:t>:</a:t>
            </a:r>
          </a:p>
          <a:p>
            <a:pPr lvl="1"/>
            <a:r>
              <a:rPr lang="en-US" b="1" dirty="0"/>
              <a:t>record notes on </a:t>
            </a:r>
            <a:r>
              <a:rPr lang="en-US" b="1" dirty="0" smtClean="0"/>
              <a:t>your readings</a:t>
            </a:r>
            <a:endParaRPr lang="en-US" b="1" dirty="0"/>
          </a:p>
          <a:p>
            <a:pPr lvl="1"/>
            <a:r>
              <a:rPr lang="en-US" b="1" dirty="0"/>
              <a:t>gather topic-related media clips</a:t>
            </a:r>
          </a:p>
          <a:p>
            <a:pPr lvl="1"/>
            <a:r>
              <a:rPr lang="en-US" b="1" dirty="0"/>
              <a:t>paste selected and marked readings</a:t>
            </a:r>
          </a:p>
          <a:p>
            <a:pPr lvl="1"/>
            <a:r>
              <a:rPr lang="en-US" b="1" dirty="0"/>
              <a:t>reflect upon interviews, data and emerging findings.</a:t>
            </a:r>
          </a:p>
          <a:p>
            <a:pPr lvl="1"/>
            <a:r>
              <a:rPr lang="en-US" b="1" dirty="0"/>
              <a:t>Most importantly, it is a space where </a:t>
            </a:r>
            <a:r>
              <a:rPr lang="en-US" b="1" dirty="0" smtClean="0"/>
              <a:t>you can </a:t>
            </a:r>
            <a:r>
              <a:rPr lang="en-US" b="1" dirty="0"/>
              <a:t>reflect candidly upon their own views and lifestyles, feelings, values, aspirations and commitments as global citizens in relation to the topic under study.</a:t>
            </a:r>
          </a:p>
          <a:p>
            <a:endParaRPr lang="en-US" dirty="0"/>
          </a:p>
        </p:txBody>
      </p:sp>
    </p:spTree>
    <p:extLst>
      <p:ext uri="{BB962C8B-B14F-4D97-AF65-F5344CB8AC3E}">
        <p14:creationId xmlns:p14="http://schemas.microsoft.com/office/powerpoint/2010/main" val="421522449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Essay Structure</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All EEs are modeled on an academic research paper or journal</a:t>
            </a:r>
          </a:p>
          <a:p>
            <a:r>
              <a:rPr lang="en-US" b="1" dirty="0" smtClean="0"/>
              <a:t>Introduction: </a:t>
            </a:r>
          </a:p>
          <a:p>
            <a:pPr lvl="1"/>
            <a:r>
              <a:rPr lang="en-US" b="1" dirty="0" smtClean="0"/>
              <a:t>Here you will…</a:t>
            </a:r>
          </a:p>
          <a:p>
            <a:pPr lvl="1"/>
            <a:r>
              <a:rPr lang="en-US" b="1" dirty="0" smtClean="0"/>
              <a:t>Tell the reader what to expect</a:t>
            </a:r>
          </a:p>
          <a:p>
            <a:pPr lvl="1"/>
            <a:r>
              <a:rPr lang="en-US" b="1" dirty="0"/>
              <a:t>focus of the essay, the scope of the research, in particular an indication of the sources to be used, and an insight into the line of argument to be taken.</a:t>
            </a:r>
            <a:endParaRPr lang="en-US" b="1" dirty="0" smtClean="0"/>
          </a:p>
          <a:p>
            <a:pPr lvl="1"/>
            <a:r>
              <a:rPr lang="en-US" b="1" dirty="0" smtClean="0"/>
              <a:t>do a “literature review.” You will discuss what you have learned about what others have had to say about your topic.</a:t>
            </a:r>
          </a:p>
          <a:p>
            <a:pPr lvl="2"/>
            <a:r>
              <a:rPr lang="en-US" b="1" dirty="0" smtClean="0"/>
              <a:t>English EEs:  Could discuss the author, the literary movement, the literary convention, the school of poetry, etc.</a:t>
            </a:r>
          </a:p>
        </p:txBody>
      </p:sp>
    </p:spTree>
    <p:extLst>
      <p:ext uri="{BB962C8B-B14F-4D97-AF65-F5344CB8AC3E}">
        <p14:creationId xmlns:p14="http://schemas.microsoft.com/office/powerpoint/2010/main" val="342996890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a:t>
            </a:r>
            <a:endParaRPr lang="en-US" dirty="0"/>
          </a:p>
        </p:txBody>
      </p:sp>
      <p:sp>
        <p:nvSpPr>
          <p:cNvPr id="3" name="Content Placeholder 2"/>
          <p:cNvSpPr>
            <a:spLocks noGrp="1"/>
          </p:cNvSpPr>
          <p:nvPr>
            <p:ph idx="1"/>
          </p:nvPr>
        </p:nvSpPr>
        <p:spPr/>
        <p:txBody>
          <a:bodyPr/>
          <a:lstStyle/>
          <a:p>
            <a:r>
              <a:rPr lang="en-US" b="1" dirty="0" smtClean="0"/>
              <a:t>Body:</a:t>
            </a:r>
          </a:p>
          <a:p>
            <a:r>
              <a:rPr lang="en-US" b="1" dirty="0" smtClean="0"/>
              <a:t>Here is where you work to answer the research question</a:t>
            </a:r>
          </a:p>
          <a:p>
            <a:r>
              <a:rPr lang="en-US" b="1" dirty="0" smtClean="0"/>
              <a:t>Must be presented in the form of a reasoned argument</a:t>
            </a:r>
          </a:p>
          <a:p>
            <a:r>
              <a:rPr lang="en-US" b="1" dirty="0"/>
              <a:t>what relevant evidence has been discovered, where/how it has been discovered and how it supports the argument. </a:t>
            </a:r>
            <a:endParaRPr lang="en-US" b="1" dirty="0" smtClean="0"/>
          </a:p>
          <a:p>
            <a:r>
              <a:rPr lang="en-US" b="1" dirty="0" smtClean="0"/>
              <a:t>In </a:t>
            </a:r>
            <a:r>
              <a:rPr lang="en-US" b="1" dirty="0"/>
              <a:t>some subjects, for example, the sciences, sub-headings within the main body of the essay will help the reader to understand the argument </a:t>
            </a:r>
          </a:p>
        </p:txBody>
      </p:sp>
    </p:spTree>
    <p:extLst>
      <p:ext uri="{BB962C8B-B14F-4D97-AF65-F5344CB8AC3E}">
        <p14:creationId xmlns:p14="http://schemas.microsoft.com/office/powerpoint/2010/main" val="200315427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a:t>
            </a:r>
            <a:endParaRPr lang="en-US"/>
          </a:p>
        </p:txBody>
      </p:sp>
      <p:sp>
        <p:nvSpPr>
          <p:cNvPr id="3" name="Content Placeholder 2"/>
          <p:cNvSpPr>
            <a:spLocks noGrp="1"/>
          </p:cNvSpPr>
          <p:nvPr>
            <p:ph idx="1"/>
          </p:nvPr>
        </p:nvSpPr>
        <p:spPr/>
        <p:txBody>
          <a:bodyPr/>
          <a:lstStyle/>
          <a:p>
            <a:r>
              <a:rPr lang="en-US" b="1" dirty="0"/>
              <a:t>W</a:t>
            </a:r>
            <a:r>
              <a:rPr lang="en-US" b="1" dirty="0" smtClean="0"/>
              <a:t>hat </a:t>
            </a:r>
            <a:r>
              <a:rPr lang="en-US" b="1" dirty="0"/>
              <a:t>has been achieved, including notes of any limitations and any questions that have not been resolved. While </a:t>
            </a:r>
            <a:r>
              <a:rPr lang="en-US" b="1" dirty="0" smtClean="0"/>
              <a:t>you might </a:t>
            </a:r>
            <a:r>
              <a:rPr lang="en-US" b="1" dirty="0"/>
              <a:t>draw conclusions throughout the essay based on their findings, it is important that there is a final, summative conclusion at the end. This conclusion(s) must relate to the research question posed</a:t>
            </a:r>
            <a:r>
              <a:rPr lang="en-US" b="1" dirty="0" smtClean="0"/>
              <a:t>.</a:t>
            </a:r>
          </a:p>
          <a:p>
            <a:r>
              <a:rPr lang="en-US" b="1" dirty="0" smtClean="0"/>
              <a:t>Here is a good place to go back to the literature you discussed in your introduction in light of the research you did and revisit how it either supports or contradicts your findings</a:t>
            </a:r>
            <a:endParaRPr lang="en-US" b="1" dirty="0"/>
          </a:p>
        </p:txBody>
      </p:sp>
    </p:spTree>
    <p:extLst>
      <p:ext uri="{BB962C8B-B14F-4D97-AF65-F5344CB8AC3E}">
        <p14:creationId xmlns:p14="http://schemas.microsoft.com/office/powerpoint/2010/main" val="51233758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Studies EE </a:t>
            </a:r>
            <a:r>
              <a:rPr lang="en-US" dirty="0" err="1" smtClean="0"/>
              <a:t>structre</a:t>
            </a:r>
            <a:endParaRPr lang="en-US" dirty="0"/>
          </a:p>
        </p:txBody>
      </p:sp>
      <p:sp>
        <p:nvSpPr>
          <p:cNvPr id="3" name="Content Placeholder 2"/>
          <p:cNvSpPr>
            <a:spLocks noGrp="1"/>
          </p:cNvSpPr>
          <p:nvPr>
            <p:ph idx="1"/>
          </p:nvPr>
        </p:nvSpPr>
        <p:spPr/>
        <p:txBody>
          <a:bodyPr/>
          <a:lstStyle/>
          <a:p>
            <a:pPr marL="228600" lvl="2"/>
            <a:r>
              <a:rPr lang="en-US" b="1" dirty="0" smtClean="0"/>
              <a:t>Introduction:  </a:t>
            </a:r>
            <a:r>
              <a:rPr lang="en-US" b="1" dirty="0"/>
              <a:t>This is where you cite your research (likely taken from contemporary news sources, studies, or publications) demonstrating that your chosen research question addresses an issue of contemporary global </a:t>
            </a:r>
            <a:r>
              <a:rPr lang="en-US" b="1" dirty="0" smtClean="0"/>
              <a:t>significance. Focus in introduction should be on the </a:t>
            </a:r>
            <a:r>
              <a:rPr lang="en-US" b="1" dirty="0" smtClean="0">
                <a:solidFill>
                  <a:srgbClr val="00B050"/>
                </a:solidFill>
              </a:rPr>
              <a:t>global</a:t>
            </a:r>
            <a:r>
              <a:rPr lang="en-US" b="1" dirty="0" smtClean="0"/>
              <a:t>. Explain why you chose to look at the issue through the lens of your 2 DP subjects.</a:t>
            </a:r>
          </a:p>
          <a:p>
            <a:pPr marL="228600" lvl="2"/>
            <a:r>
              <a:rPr lang="en-US" b="1" dirty="0" smtClean="0"/>
              <a:t>Body: Zoom in on a </a:t>
            </a:r>
            <a:r>
              <a:rPr lang="en-US" b="1" dirty="0" smtClean="0">
                <a:solidFill>
                  <a:srgbClr val="00B050"/>
                </a:solidFill>
              </a:rPr>
              <a:t>local</a:t>
            </a:r>
            <a:r>
              <a:rPr lang="en-US" b="1" dirty="0" smtClean="0"/>
              <a:t> instance of the issue. </a:t>
            </a:r>
            <a:r>
              <a:rPr lang="en-US" b="1" dirty="0" smtClean="0">
                <a:solidFill>
                  <a:srgbClr val="00B050"/>
                </a:solidFill>
              </a:rPr>
              <a:t>The focus of your research should be on the local instance (remember that local can be anything from school to nation)</a:t>
            </a:r>
          </a:p>
          <a:p>
            <a:pPr marL="228600" lvl="2"/>
            <a:r>
              <a:rPr lang="en-US" b="1" dirty="0" smtClean="0"/>
              <a:t>Conclusion: Zoom back out and discuss what you’ve learned about the global issue in light of the local instance you researched</a:t>
            </a:r>
          </a:p>
          <a:p>
            <a:pPr marL="0" lvl="2" indent="0">
              <a:buNone/>
            </a:pPr>
            <a:endParaRPr lang="en-US" dirty="0"/>
          </a:p>
          <a:p>
            <a:endParaRPr lang="en-US" dirty="0"/>
          </a:p>
        </p:txBody>
      </p:sp>
    </p:spTree>
    <p:extLst>
      <p:ext uri="{BB962C8B-B14F-4D97-AF65-F5344CB8AC3E}">
        <p14:creationId xmlns:p14="http://schemas.microsoft.com/office/powerpoint/2010/main" val="351676898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it’s assessed</a:t>
            </a:r>
            <a:endParaRPr lang="en-US" dirty="0"/>
          </a:p>
        </p:txBody>
      </p:sp>
      <p:sp>
        <p:nvSpPr>
          <p:cNvPr id="3" name="Content Placeholder 2"/>
          <p:cNvSpPr>
            <a:spLocks noGrp="1"/>
          </p:cNvSpPr>
          <p:nvPr>
            <p:ph idx="1"/>
          </p:nvPr>
        </p:nvSpPr>
        <p:spPr/>
        <p:txBody>
          <a:bodyPr/>
          <a:lstStyle/>
          <a:p>
            <a:r>
              <a:rPr lang="en-US" dirty="0" smtClean="0"/>
              <a:t>Criterion A: Focus and method (6 points)</a:t>
            </a:r>
          </a:p>
          <a:p>
            <a:r>
              <a:rPr lang="en-US" dirty="0" smtClean="0"/>
              <a:t>Criterion B: Knowledge &amp; Understanding (6 points)</a:t>
            </a:r>
          </a:p>
          <a:p>
            <a:r>
              <a:rPr lang="en-US" dirty="0" smtClean="0"/>
              <a:t>Criterion C: Critical Thinking (12 points)</a:t>
            </a:r>
          </a:p>
          <a:p>
            <a:r>
              <a:rPr lang="en-US" dirty="0" smtClean="0"/>
              <a:t>Criterion D: Presentation (4 points)</a:t>
            </a:r>
          </a:p>
          <a:p>
            <a:r>
              <a:rPr lang="en-US" dirty="0" smtClean="0"/>
              <a:t>Criterion E: Engagement (6 points – based on your 3 Reflections on your RPPF form)</a:t>
            </a:r>
            <a:endParaRPr lang="en-US" dirty="0"/>
          </a:p>
        </p:txBody>
      </p:sp>
    </p:spTree>
    <p:extLst>
      <p:ext uri="{BB962C8B-B14F-4D97-AF65-F5344CB8AC3E}">
        <p14:creationId xmlns:p14="http://schemas.microsoft.com/office/powerpoint/2010/main" val="426182118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Subject Notes: </a:t>
            </a:r>
            <a:br>
              <a:rPr lang="en-US" dirty="0" smtClean="0"/>
            </a:br>
            <a:r>
              <a:rPr lang="en-US" dirty="0" smtClean="0"/>
              <a:t>Group 1 (English)</a:t>
            </a:r>
            <a:endParaRPr lang="en-US" dirty="0"/>
          </a:p>
        </p:txBody>
      </p:sp>
      <p:sp>
        <p:nvSpPr>
          <p:cNvPr id="2" name="Content Placeholder 1"/>
          <p:cNvSpPr>
            <a:spLocks noGrp="1"/>
          </p:cNvSpPr>
          <p:nvPr>
            <p:ph idx="1"/>
          </p:nvPr>
        </p:nvSpPr>
        <p:spPr/>
        <p:txBody>
          <a:bodyPr>
            <a:noAutofit/>
          </a:bodyPr>
          <a:lstStyle/>
          <a:p>
            <a:r>
              <a:rPr lang="en-US" sz="1400" b="1" dirty="0" smtClean="0">
                <a:solidFill>
                  <a:srgbClr val="0070C0"/>
                </a:solidFill>
              </a:rPr>
              <a:t>Includes both Lit and Lang &amp; Lit</a:t>
            </a:r>
          </a:p>
          <a:p>
            <a:r>
              <a:rPr lang="en-US" sz="1400" b="1" dirty="0" smtClean="0">
                <a:solidFill>
                  <a:srgbClr val="0070C0"/>
                </a:solidFill>
              </a:rPr>
              <a:t>KEY:</a:t>
            </a:r>
            <a:r>
              <a:rPr lang="en-US" sz="1400" b="1" dirty="0" smtClean="0"/>
              <a:t> </a:t>
            </a:r>
            <a:r>
              <a:rPr lang="en-US" sz="1400" b="1" u="sng" dirty="0" smtClean="0"/>
              <a:t>Literary Analysis</a:t>
            </a:r>
            <a:r>
              <a:rPr lang="en-US" sz="1400" dirty="0" smtClean="0"/>
              <a:t>. Discuss </a:t>
            </a:r>
            <a:r>
              <a:rPr lang="en-US" sz="1400" b="1" dirty="0" smtClean="0"/>
              <a:t>a literary aspect of one work</a:t>
            </a:r>
            <a:r>
              <a:rPr lang="en-US" sz="1400" dirty="0" smtClean="0"/>
              <a:t>  or </a:t>
            </a:r>
            <a:r>
              <a:rPr lang="en-US" sz="1400" b="1" dirty="0" smtClean="0"/>
              <a:t>compare a literary aspect of two works written originally in English (called a Category 1 English EE)</a:t>
            </a:r>
          </a:p>
          <a:p>
            <a:r>
              <a:rPr lang="en-US" sz="1400" dirty="0" smtClean="0"/>
              <a:t>OR </a:t>
            </a:r>
            <a:r>
              <a:rPr lang="en-US" sz="1400" b="1" dirty="0" smtClean="0"/>
              <a:t>compare a literary aspect of two works, one originally in English and one originally in another language (Called a Category 2 English EE)</a:t>
            </a:r>
          </a:p>
          <a:p>
            <a:r>
              <a:rPr lang="en-US" sz="1400" b="1" dirty="0" smtClean="0"/>
              <a:t>OR do a linguistically oriented essay to analyze language in a “Lang” oriented topic and way (such as Barack Obama’s tweets) (Called a Category 3 English EE)</a:t>
            </a:r>
          </a:p>
          <a:p>
            <a:r>
              <a:rPr lang="en-US" sz="1400" b="1" dirty="0" smtClean="0"/>
              <a:t>Key: </a:t>
            </a:r>
            <a:r>
              <a:rPr lang="en-US" sz="1400" dirty="0" smtClean="0"/>
              <a:t>In first two, topic must be </a:t>
            </a:r>
            <a:r>
              <a:rPr lang="en-US" sz="1400" b="1" dirty="0" smtClean="0"/>
              <a:t>LITERARY</a:t>
            </a:r>
            <a:r>
              <a:rPr lang="en-US" sz="1400" dirty="0" smtClean="0"/>
              <a:t> in nature; you must focus on </a:t>
            </a:r>
            <a:r>
              <a:rPr lang="en-US" sz="1400" b="1" dirty="0" smtClean="0"/>
              <a:t>how the texts work</a:t>
            </a:r>
            <a:r>
              <a:rPr lang="en-US" sz="1400" dirty="0" smtClean="0"/>
              <a:t> </a:t>
            </a:r>
            <a:r>
              <a:rPr lang="en-US" sz="1400" b="1" dirty="0" smtClean="0"/>
              <a:t>as literature. It’s like an English paper, but on steroids. In third type, you are doing close analysis of language.</a:t>
            </a:r>
          </a:p>
          <a:p>
            <a:r>
              <a:rPr lang="en-US" sz="1400" b="1" dirty="0" smtClean="0"/>
              <a:t>For the first two, your main source will be the literary work or works, but you MUST have secondary sources as well. You must discuss these secondary sources in your introduction.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0"/>
            <a:ext cx="1943100" cy="23526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Group 2: Second Language</a:t>
            </a:r>
            <a:endParaRPr lang="en-US" dirty="0"/>
          </a:p>
        </p:txBody>
      </p:sp>
      <p:sp>
        <p:nvSpPr>
          <p:cNvPr id="2" name="Content Placeholder 1"/>
          <p:cNvSpPr>
            <a:spLocks noGrp="1"/>
          </p:cNvSpPr>
          <p:nvPr>
            <p:ph idx="1"/>
          </p:nvPr>
        </p:nvSpPr>
        <p:spPr/>
        <p:txBody>
          <a:bodyPr>
            <a:normAutofit fontScale="77500" lnSpcReduction="20000"/>
          </a:bodyPr>
          <a:lstStyle/>
          <a:p>
            <a:r>
              <a:rPr lang="en-US" sz="2800" dirty="0" smtClean="0">
                <a:solidFill>
                  <a:srgbClr val="0070C0"/>
                </a:solidFill>
              </a:rPr>
              <a:t>KEY:</a:t>
            </a:r>
            <a:r>
              <a:rPr lang="en-US" sz="2800" dirty="0" smtClean="0"/>
              <a:t> Must be </a:t>
            </a:r>
            <a:r>
              <a:rPr lang="en-US" sz="2800" b="1" dirty="0" smtClean="0"/>
              <a:t>written IN the language</a:t>
            </a:r>
          </a:p>
          <a:p>
            <a:r>
              <a:rPr lang="en-US" sz="2800" dirty="0" smtClean="0"/>
              <a:t>Assessed on </a:t>
            </a:r>
            <a:r>
              <a:rPr lang="en-US" sz="2800" b="1" dirty="0" smtClean="0"/>
              <a:t>skill in research and analysis, not </a:t>
            </a:r>
            <a:r>
              <a:rPr lang="en-US" sz="2800" dirty="0" smtClean="0"/>
              <a:t>on</a:t>
            </a:r>
            <a:r>
              <a:rPr lang="en-US" sz="2800" b="1" dirty="0" smtClean="0"/>
              <a:t> language proficiency</a:t>
            </a:r>
          </a:p>
          <a:p>
            <a:r>
              <a:rPr lang="en-US" sz="2800" b="1" dirty="0" smtClean="0"/>
              <a:t>Focuses on matters of culture related to the language</a:t>
            </a:r>
          </a:p>
          <a:p>
            <a:r>
              <a:rPr lang="en-US" sz="2800" b="1" dirty="0" smtClean="0"/>
              <a:t>Focuses on analysis of texts/artifacts. Either…</a:t>
            </a:r>
          </a:p>
          <a:p>
            <a:pPr lvl="1"/>
            <a:r>
              <a:rPr lang="en-US" sz="2600" b="1" dirty="0" smtClean="0"/>
              <a:t>Literary/non-fiction texts OR</a:t>
            </a:r>
          </a:p>
          <a:p>
            <a:pPr lvl="1"/>
            <a:r>
              <a:rPr lang="en-US" sz="2800" dirty="0" smtClean="0"/>
              <a:t>Cultural Artifacts: Works </a:t>
            </a:r>
            <a:r>
              <a:rPr lang="en-US" sz="2800" dirty="0"/>
              <a:t>of fine art, architecture, films, radio or television </a:t>
            </a:r>
            <a:r>
              <a:rPr lang="en-US" sz="2800" dirty="0" smtClean="0"/>
              <a:t>programs</a:t>
            </a:r>
            <a:r>
              <a:rPr lang="en-US" sz="2800" dirty="0"/>
              <a:t>, or lyrics from popular </a:t>
            </a:r>
            <a:r>
              <a:rPr lang="en-US" sz="2800" dirty="0" smtClean="0"/>
              <a:t>music</a:t>
            </a:r>
            <a:endParaRPr lang="en-US" sz="2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142877"/>
            <a:ext cx="2143125" cy="21431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Sciences</a:t>
            </a:r>
            <a:endParaRPr lang="en-US" dirty="0"/>
          </a:p>
        </p:txBody>
      </p:sp>
      <p:sp>
        <p:nvSpPr>
          <p:cNvPr id="2" name="Content Placeholder 1"/>
          <p:cNvSpPr>
            <a:spLocks noGrp="1"/>
          </p:cNvSpPr>
          <p:nvPr>
            <p:ph idx="1"/>
          </p:nvPr>
        </p:nvSpPr>
        <p:spPr/>
        <p:txBody>
          <a:bodyPr>
            <a:normAutofit/>
          </a:bodyPr>
          <a:lstStyle/>
          <a:p>
            <a:r>
              <a:rPr lang="en-US" sz="2400" dirty="0" smtClean="0"/>
              <a:t>Must have a clear emphasis on </a:t>
            </a:r>
            <a:r>
              <a:rPr lang="en-US" sz="2400" b="1" dirty="0" smtClean="0"/>
              <a:t>that particular science</a:t>
            </a:r>
          </a:p>
          <a:p>
            <a:r>
              <a:rPr lang="en-US" sz="2400" dirty="0"/>
              <a:t>B</a:t>
            </a:r>
            <a:r>
              <a:rPr lang="en-US" sz="2400" dirty="0" smtClean="0"/>
              <a:t>ased on data through experimentation </a:t>
            </a:r>
          </a:p>
          <a:p>
            <a:r>
              <a:rPr lang="en-US" sz="2400" dirty="0"/>
              <a:t>D</a:t>
            </a:r>
            <a:r>
              <a:rPr lang="en-US" sz="2400" dirty="0" smtClean="0"/>
              <a:t>ata or information obtained from scientific journals must be discussed in introduction (“literature review”) so you must do wide background reading</a:t>
            </a:r>
          </a:p>
          <a:p>
            <a:pPr marL="109728" indent="0">
              <a:buNone/>
            </a:pPr>
            <a:endParaRPr lang="en-US" dirty="0" smtClean="0"/>
          </a:p>
          <a:p>
            <a:pP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382385"/>
            <a:ext cx="2466975" cy="18478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technology</a:t>
            </a:r>
            <a:endParaRPr lang="en-US" dirty="0"/>
          </a:p>
        </p:txBody>
      </p:sp>
      <p:sp>
        <p:nvSpPr>
          <p:cNvPr id="3" name="Content Placeholder 2"/>
          <p:cNvSpPr>
            <a:spLocks noGrp="1"/>
          </p:cNvSpPr>
          <p:nvPr>
            <p:ph idx="1"/>
          </p:nvPr>
        </p:nvSpPr>
        <p:spPr/>
        <p:txBody>
          <a:bodyPr/>
          <a:lstStyle/>
          <a:p>
            <a:pPr marL="0" indent="0">
              <a:buNone/>
            </a:pPr>
            <a:r>
              <a:rPr lang="en-US" dirty="0" smtClean="0"/>
              <a:t>Students are expected to be familiar with the design cycle.</a:t>
            </a:r>
          </a:p>
          <a:p>
            <a:pPr marL="0" indent="0">
              <a:buNone/>
            </a:pPr>
            <a:r>
              <a:rPr lang="en-US" dirty="0" smtClean="0"/>
              <a:t>Research: The processes involved in the design and development of products or systems; The impact of the products or systems’ design on individuals and society</a:t>
            </a:r>
          </a:p>
          <a:p>
            <a:pPr marL="0" indent="0">
              <a:buNone/>
            </a:pPr>
            <a:r>
              <a:rPr lang="en-US" dirty="0" smtClean="0"/>
              <a:t>Use primary and secondary sources.</a:t>
            </a:r>
          </a:p>
          <a:p>
            <a:pPr marL="0" indent="0">
              <a:buNone/>
            </a:pPr>
            <a:r>
              <a:rPr lang="en-US" dirty="0" smtClean="0"/>
              <a:t>Essays may focus on systems design rather than design of a specific product.</a:t>
            </a:r>
          </a:p>
          <a:p>
            <a:pPr marL="0" indent="0">
              <a:buNone/>
            </a:pPr>
            <a:r>
              <a:rPr lang="en-US" dirty="0" smtClean="0"/>
              <a:t>See EE Website for </a:t>
            </a:r>
            <a:r>
              <a:rPr lang="en-US" smtClean="0"/>
              <a:t>more details.</a:t>
            </a:r>
            <a:endParaRPr lang="en-US" dirty="0" smtClean="0"/>
          </a:p>
          <a:p>
            <a:pPr marL="0" indent="0">
              <a:buNone/>
            </a:pPr>
            <a:endParaRPr lang="en-US" dirty="0"/>
          </a:p>
        </p:txBody>
      </p:sp>
    </p:spTree>
    <p:extLst>
      <p:ext uri="{BB962C8B-B14F-4D97-AF65-F5344CB8AC3E}">
        <p14:creationId xmlns:p14="http://schemas.microsoft.com/office/powerpoint/2010/main" val="12619952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What IB is Looking For:</a:t>
            </a:r>
            <a:endParaRPr lang="en-US" dirty="0"/>
          </a:p>
        </p:txBody>
      </p:sp>
      <p:sp>
        <p:nvSpPr>
          <p:cNvPr id="2" name="Content Placeholder 1"/>
          <p:cNvSpPr>
            <a:spLocks noGrp="1"/>
          </p:cNvSpPr>
          <p:nvPr>
            <p:ph idx="1"/>
          </p:nvPr>
        </p:nvSpPr>
        <p:spPr/>
        <p:txBody>
          <a:bodyPr>
            <a:normAutofit/>
          </a:bodyPr>
          <a:lstStyle/>
          <a:p>
            <a:r>
              <a:rPr lang="en-US" sz="4000" b="1" dirty="0">
                <a:solidFill>
                  <a:srgbClr val="00B050"/>
                </a:solidFill>
              </a:rPr>
              <a:t>K</a:t>
            </a:r>
            <a:r>
              <a:rPr lang="en-US" sz="4000" b="1" dirty="0" smtClean="0">
                <a:solidFill>
                  <a:srgbClr val="00B050"/>
                </a:solidFill>
              </a:rPr>
              <a:t>nowledge, understanding </a:t>
            </a:r>
            <a:r>
              <a:rPr lang="en-US" sz="4000" b="1" dirty="0" smtClean="0"/>
              <a:t>and </a:t>
            </a:r>
            <a:r>
              <a:rPr lang="en-US" sz="4000" b="1" dirty="0" smtClean="0">
                <a:solidFill>
                  <a:srgbClr val="00B050"/>
                </a:solidFill>
              </a:rPr>
              <a:t>enthusiasm </a:t>
            </a:r>
            <a:r>
              <a:rPr lang="en-US" sz="4000" b="1" dirty="0" smtClean="0"/>
              <a:t>about a </a:t>
            </a:r>
            <a:r>
              <a:rPr lang="en-US" sz="4000" b="1" u="sng" dirty="0" smtClean="0"/>
              <a:t>topic of your choice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4490853"/>
            <a:ext cx="2543175" cy="18002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Computer </a:t>
            </a:r>
            <a:br>
              <a:rPr lang="en-US" dirty="0" smtClean="0"/>
            </a:br>
            <a:r>
              <a:rPr lang="en-US" dirty="0" smtClean="0"/>
              <a:t>Science</a:t>
            </a:r>
            <a:endParaRPr lang="en-US" dirty="0"/>
          </a:p>
        </p:txBody>
      </p:sp>
      <p:sp>
        <p:nvSpPr>
          <p:cNvPr id="2" name="Content Placeholder 1"/>
          <p:cNvSpPr>
            <a:spLocks noGrp="1"/>
          </p:cNvSpPr>
          <p:nvPr>
            <p:ph idx="1"/>
          </p:nvPr>
        </p:nvSpPr>
        <p:spPr/>
        <p:txBody>
          <a:bodyPr>
            <a:normAutofit/>
          </a:bodyPr>
          <a:lstStyle/>
          <a:p>
            <a:r>
              <a:rPr lang="en-US" b="1" dirty="0" smtClean="0"/>
              <a:t>Investigate </a:t>
            </a:r>
            <a:r>
              <a:rPr lang="en-US" dirty="0"/>
              <a:t>a particular aspect of computing and its implications for society and the </a:t>
            </a:r>
            <a:r>
              <a:rPr lang="en-US" dirty="0" smtClean="0"/>
              <a:t>world</a:t>
            </a:r>
            <a:r>
              <a:rPr lang="en-US" dirty="0"/>
              <a:t>. </a:t>
            </a:r>
            <a:endParaRPr lang="en-US" dirty="0" smtClean="0"/>
          </a:p>
          <a:p>
            <a:r>
              <a:rPr lang="en-US" b="1" dirty="0"/>
              <a:t>R</a:t>
            </a:r>
            <a:r>
              <a:rPr lang="en-US" b="1" dirty="0" smtClean="0"/>
              <a:t>esearch </a:t>
            </a:r>
            <a:r>
              <a:rPr lang="en-US" dirty="0" smtClean="0"/>
              <a:t>latest </a:t>
            </a:r>
            <a:r>
              <a:rPr lang="en-US" dirty="0"/>
              <a:t>developments and future possibilities </a:t>
            </a:r>
            <a:r>
              <a:rPr lang="en-US" dirty="0" smtClean="0"/>
              <a:t> -- examples: </a:t>
            </a:r>
            <a:r>
              <a:rPr lang="en-US" dirty="0"/>
              <a:t>advances in hardware and software development, comparison of the efficiency of algorithms designed to speed up data transmission or to encrypt data, network systems, computer control systems and so on.</a:t>
            </a:r>
          </a:p>
          <a:p>
            <a:r>
              <a:rPr lang="en-US" b="1" dirty="0" smtClean="0">
                <a:solidFill>
                  <a:srgbClr val="0070C0"/>
                </a:solidFill>
              </a:rPr>
              <a:t>KEY: </a:t>
            </a:r>
            <a:r>
              <a:rPr lang="en-US" dirty="0" smtClean="0"/>
              <a:t>You cannot just </a:t>
            </a:r>
            <a:r>
              <a:rPr lang="en-US" b="1" dirty="0" smtClean="0"/>
              <a:t>describe what you learn, </a:t>
            </a:r>
            <a:r>
              <a:rPr lang="en-US" dirty="0" smtClean="0"/>
              <a:t>you are expected </a:t>
            </a:r>
            <a:r>
              <a:rPr lang="en-US" dirty="0"/>
              <a:t>to </a:t>
            </a:r>
            <a:r>
              <a:rPr lang="en-US" b="1" dirty="0" err="1"/>
              <a:t>analyse</a:t>
            </a:r>
            <a:r>
              <a:rPr lang="en-US" b="1" dirty="0"/>
              <a:t> </a:t>
            </a:r>
            <a:r>
              <a:rPr lang="en-US" b="1" dirty="0" smtClean="0"/>
              <a:t>your findings </a:t>
            </a:r>
            <a:r>
              <a:rPr lang="en-US" b="1" dirty="0"/>
              <a:t>and consider the implications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335734"/>
            <a:ext cx="2466975" cy="1847850"/>
          </a:xfrm>
          <a:prstGeom prst="rect">
            <a:avLst/>
          </a:prstGeom>
        </p:spPr>
      </p:pic>
    </p:spTree>
    <p:extLst>
      <p:ext uri="{BB962C8B-B14F-4D97-AF65-F5344CB8AC3E}">
        <p14:creationId xmlns:p14="http://schemas.microsoft.com/office/powerpoint/2010/main" val="236871535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History</a:t>
            </a:r>
            <a:endParaRPr lang="en-US" dirty="0"/>
          </a:p>
        </p:txBody>
      </p:sp>
      <p:sp>
        <p:nvSpPr>
          <p:cNvPr id="2" name="Content Placeholder 1"/>
          <p:cNvSpPr>
            <a:spLocks noGrp="1"/>
          </p:cNvSpPr>
          <p:nvPr>
            <p:ph idx="1"/>
          </p:nvPr>
        </p:nvSpPr>
        <p:spPr/>
        <p:txBody>
          <a:bodyPr>
            <a:normAutofit lnSpcReduction="10000"/>
          </a:bodyPr>
          <a:lstStyle/>
          <a:p>
            <a:r>
              <a:rPr lang="en-US" sz="2400" b="1" dirty="0" smtClean="0"/>
              <a:t>May not focus on the last 10 years</a:t>
            </a:r>
          </a:p>
          <a:p>
            <a:r>
              <a:rPr lang="en-US" sz="2400" dirty="0" smtClean="0"/>
              <a:t>Should provide for </a:t>
            </a:r>
            <a:r>
              <a:rPr lang="en-US" sz="2400" b="1" dirty="0" smtClean="0"/>
              <a:t>critical analysis of source material </a:t>
            </a:r>
            <a:r>
              <a:rPr lang="en-US" sz="2400" dirty="0" smtClean="0"/>
              <a:t>(OPVL learned in History class)</a:t>
            </a:r>
            <a:endParaRPr lang="en-US" sz="2400" b="1" dirty="0" smtClean="0"/>
          </a:p>
          <a:p>
            <a:r>
              <a:rPr lang="en-US" sz="2400" dirty="0" smtClean="0"/>
              <a:t>Ideally includes </a:t>
            </a:r>
            <a:r>
              <a:rPr lang="en-US" sz="2400" b="1" dirty="0" smtClean="0"/>
              <a:t>primary sources</a:t>
            </a:r>
          </a:p>
          <a:p>
            <a:r>
              <a:rPr lang="en-US" sz="2400" dirty="0" smtClean="0">
                <a:solidFill>
                  <a:srgbClr val="0070C0"/>
                </a:solidFill>
              </a:rPr>
              <a:t>KEY: </a:t>
            </a:r>
            <a:r>
              <a:rPr lang="en-US" sz="2400" b="1" dirty="0" smtClean="0"/>
              <a:t>Is not the same as the History IA</a:t>
            </a:r>
            <a:r>
              <a:rPr lang="en-US" sz="2400" dirty="0" smtClean="0"/>
              <a:t>; </a:t>
            </a:r>
            <a:r>
              <a:rPr lang="en-US" sz="2400" b="1" dirty="0" smtClean="0"/>
              <a:t>is not a report; must be an analytical argument </a:t>
            </a:r>
            <a:r>
              <a:rPr lang="en-US" sz="2400" dirty="0" smtClean="0"/>
              <a:t>directed to answering the research question</a:t>
            </a:r>
          </a:p>
          <a:p>
            <a:r>
              <a:rPr lang="en-US" sz="2400" b="1" dirty="0" smtClean="0"/>
              <a:t>Does not have to be focused on American History</a:t>
            </a: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382385"/>
            <a:ext cx="2466975" cy="18478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Math</a:t>
            </a:r>
            <a:endParaRPr lang="en-US" dirty="0"/>
          </a:p>
        </p:txBody>
      </p:sp>
      <p:sp>
        <p:nvSpPr>
          <p:cNvPr id="2" name="Content Placeholder 1"/>
          <p:cNvSpPr>
            <a:spLocks noGrp="1"/>
          </p:cNvSpPr>
          <p:nvPr>
            <p:ph idx="1"/>
          </p:nvPr>
        </p:nvSpPr>
        <p:spPr/>
        <p:txBody>
          <a:bodyPr>
            <a:normAutofit/>
          </a:bodyPr>
          <a:lstStyle/>
          <a:p>
            <a:r>
              <a:rPr lang="en-US" sz="2800" dirty="0" smtClean="0"/>
              <a:t>Any topic with a </a:t>
            </a:r>
            <a:r>
              <a:rPr lang="en-US" sz="2800" b="1" dirty="0" smtClean="0"/>
              <a:t>mathematical focus</a:t>
            </a:r>
          </a:p>
          <a:p>
            <a:r>
              <a:rPr lang="en-US" sz="2800" b="1" dirty="0" smtClean="0">
                <a:solidFill>
                  <a:srgbClr val="0070C0"/>
                </a:solidFill>
              </a:rPr>
              <a:t>KEY: </a:t>
            </a:r>
            <a:r>
              <a:rPr lang="en-US" sz="2800" dirty="0" smtClean="0"/>
              <a:t>Must</a:t>
            </a:r>
            <a:r>
              <a:rPr lang="en-US" sz="2800" b="1" dirty="0" smtClean="0"/>
              <a:t> apply good mathematical practice </a:t>
            </a:r>
            <a:r>
              <a:rPr lang="en-US" sz="2800" dirty="0" smtClean="0"/>
              <a:t>relevant to chosen topic</a:t>
            </a:r>
          </a:p>
          <a:p>
            <a:r>
              <a:rPr lang="en-US" sz="2800" b="1" dirty="0" smtClean="0"/>
              <a:t>Math teachers suggest: </a:t>
            </a:r>
            <a:r>
              <a:rPr lang="en-US" sz="2800" dirty="0" smtClean="0"/>
              <a:t>Start with problems in the math book and develop a topic from there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476252"/>
            <a:ext cx="2524125" cy="18097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Psychology</a:t>
            </a:r>
            <a:endParaRPr lang="en-US" dirty="0"/>
          </a:p>
        </p:txBody>
      </p:sp>
      <p:sp>
        <p:nvSpPr>
          <p:cNvPr id="2" name="Content Placeholder 1"/>
          <p:cNvSpPr>
            <a:spLocks noGrp="1"/>
          </p:cNvSpPr>
          <p:nvPr>
            <p:ph idx="1"/>
          </p:nvPr>
        </p:nvSpPr>
        <p:spPr/>
        <p:txBody>
          <a:bodyPr>
            <a:normAutofit/>
          </a:bodyPr>
          <a:lstStyle/>
          <a:p>
            <a:r>
              <a:rPr lang="en-US" sz="2400" dirty="0" smtClean="0">
                <a:solidFill>
                  <a:srgbClr val="0070C0"/>
                </a:solidFill>
              </a:rPr>
              <a:t>KEY: </a:t>
            </a:r>
            <a:r>
              <a:rPr lang="en-US" sz="2400" b="1" dirty="0" smtClean="0"/>
              <a:t>Investigative, analytical argument</a:t>
            </a:r>
            <a:r>
              <a:rPr lang="en-US" sz="2400" dirty="0" smtClean="0"/>
              <a:t>, </a:t>
            </a:r>
            <a:r>
              <a:rPr lang="en-US" sz="2400" b="1" u="sng" dirty="0" smtClean="0"/>
              <a:t>NOT an experiment like the Psychology IA</a:t>
            </a:r>
          </a:p>
          <a:p>
            <a:r>
              <a:rPr lang="en-US" sz="2400" dirty="0" smtClean="0"/>
              <a:t>Consider your </a:t>
            </a:r>
            <a:r>
              <a:rPr lang="en-US" sz="2400" b="1" dirty="0" smtClean="0"/>
              <a:t>personal interests </a:t>
            </a:r>
            <a:r>
              <a:rPr lang="en-US" sz="2400" dirty="0" smtClean="0"/>
              <a:t>as a starting point (music, fashion, sports, stress), then consider a psychological topic within that field</a:t>
            </a:r>
          </a:p>
          <a:p>
            <a:r>
              <a:rPr lang="en-US" sz="2400" dirty="0" smtClean="0"/>
              <a:t>Research will involve reading about </a:t>
            </a:r>
            <a:r>
              <a:rPr lang="en-US" sz="2400" b="1" dirty="0" smtClean="0"/>
              <a:t>relevant theories and reading psychological case studies/papers</a:t>
            </a: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352427"/>
            <a:ext cx="2371725" cy="19335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Business</a:t>
            </a:r>
            <a:endParaRPr lang="en-US" dirty="0"/>
          </a:p>
        </p:txBody>
      </p:sp>
      <p:sp>
        <p:nvSpPr>
          <p:cNvPr id="2" name="Content Placeholder 1"/>
          <p:cNvSpPr>
            <a:spLocks noGrp="1"/>
          </p:cNvSpPr>
          <p:nvPr>
            <p:ph idx="1"/>
          </p:nvPr>
        </p:nvSpPr>
        <p:spPr/>
        <p:txBody>
          <a:bodyPr>
            <a:normAutofit fontScale="92500" lnSpcReduction="20000"/>
          </a:bodyPr>
          <a:lstStyle/>
          <a:p>
            <a:r>
              <a:rPr lang="en-US" sz="2400" dirty="0" smtClean="0"/>
              <a:t>Requires </a:t>
            </a:r>
            <a:r>
              <a:rPr lang="en-US" sz="2400" b="1" dirty="0" smtClean="0"/>
              <a:t>application of business theory, tools and techniques </a:t>
            </a:r>
            <a:r>
              <a:rPr lang="en-US" sz="2400" dirty="0" smtClean="0"/>
              <a:t>(learned in class)</a:t>
            </a:r>
          </a:p>
          <a:p>
            <a:r>
              <a:rPr lang="en-US" sz="2400" dirty="0" smtClean="0">
                <a:solidFill>
                  <a:srgbClr val="0070C0"/>
                </a:solidFill>
              </a:rPr>
              <a:t>KEY: </a:t>
            </a:r>
            <a:r>
              <a:rPr lang="en-US" sz="2400" dirty="0" smtClean="0"/>
              <a:t>You review </a:t>
            </a:r>
            <a:r>
              <a:rPr lang="en-US" sz="2400" b="1" dirty="0" smtClean="0"/>
              <a:t>business theory, concepts and principles </a:t>
            </a:r>
            <a:r>
              <a:rPr lang="en-US" sz="2400" dirty="0" smtClean="0"/>
              <a:t>and </a:t>
            </a:r>
            <a:r>
              <a:rPr lang="en-US" sz="2400" b="1" dirty="0" smtClean="0"/>
              <a:t>analyze</a:t>
            </a:r>
            <a:r>
              <a:rPr lang="en-US" sz="2400" dirty="0" smtClean="0"/>
              <a:t> how companies and organizations have put them into practice/are putting them into practice and how they have impacted business activity</a:t>
            </a:r>
          </a:p>
          <a:p>
            <a:r>
              <a:rPr lang="en-US" sz="2400" dirty="0"/>
              <a:t>Start by using both printed (books etc.) and on-line resources such as </a:t>
            </a:r>
            <a:r>
              <a:rPr lang="en-US" sz="2400" i="1" dirty="0"/>
              <a:t>The Wall Street Journal</a:t>
            </a:r>
            <a:r>
              <a:rPr lang="en-US" sz="2400" dirty="0"/>
              <a:t>, Yahoo Finance and  other credible sources to </a:t>
            </a:r>
            <a:r>
              <a:rPr lang="en-US" sz="2400" b="1" dirty="0"/>
              <a:t>discover current issues that are relevant AND interest you.</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382385"/>
            <a:ext cx="2628900" cy="17430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Film</a:t>
            </a:r>
            <a:endParaRPr lang="en-US" dirty="0"/>
          </a:p>
        </p:txBody>
      </p:sp>
      <p:sp>
        <p:nvSpPr>
          <p:cNvPr id="2" name="Content Placeholder 1"/>
          <p:cNvSpPr>
            <a:spLocks noGrp="1"/>
          </p:cNvSpPr>
          <p:nvPr>
            <p:ph idx="1"/>
          </p:nvPr>
        </p:nvSpPr>
        <p:spPr/>
        <p:txBody>
          <a:bodyPr>
            <a:normAutofit/>
          </a:bodyPr>
          <a:lstStyle/>
          <a:p>
            <a:r>
              <a:rPr lang="en-US" dirty="0" smtClean="0"/>
              <a:t>Must be clearly focused </a:t>
            </a:r>
            <a:r>
              <a:rPr lang="en-US" b="1" dirty="0" smtClean="0"/>
              <a:t>on film </a:t>
            </a:r>
          </a:p>
          <a:p>
            <a:r>
              <a:rPr lang="en-US" b="1" dirty="0" smtClean="0"/>
              <a:t>Cannot be based on the same films you are studying in the course</a:t>
            </a:r>
          </a:p>
          <a:p>
            <a:r>
              <a:rPr lang="en-US" dirty="0" smtClean="0"/>
              <a:t>Much evidence will consist of </a:t>
            </a:r>
            <a:r>
              <a:rPr lang="en-US" b="1" dirty="0" smtClean="0"/>
              <a:t>close analysis of the actual films/TV shows using what you have learned in class</a:t>
            </a:r>
          </a:p>
          <a:p>
            <a:r>
              <a:rPr lang="en-US" b="1" dirty="0" smtClean="0"/>
              <a:t>You will need to study at least 2 films in light of your research question</a:t>
            </a:r>
          </a:p>
          <a:p>
            <a:r>
              <a:rPr lang="en-US" b="1" dirty="0" smtClean="0"/>
              <a:t>Should go beyond Hollywood</a:t>
            </a:r>
            <a:endParaRPr lang="en-US" b="1" dirty="0"/>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5629" y="489584"/>
            <a:ext cx="2867025" cy="1590675"/>
          </a:xfrm>
          <a:prstGeom prst="rect">
            <a:avLst/>
          </a:prstGeom>
        </p:spPr>
      </p:pic>
    </p:spTree>
    <p:extLst>
      <p:ext uri="{BB962C8B-B14F-4D97-AF65-F5344CB8AC3E}">
        <p14:creationId xmlns:p14="http://schemas.microsoft.com/office/powerpoint/2010/main" val="222682392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arts</a:t>
            </a:r>
            <a:endParaRPr lang="en-US" dirty="0"/>
          </a:p>
        </p:txBody>
      </p:sp>
      <p:sp>
        <p:nvSpPr>
          <p:cNvPr id="3" name="Content Placeholder 2"/>
          <p:cNvSpPr>
            <a:spLocks noGrp="1"/>
          </p:cNvSpPr>
          <p:nvPr>
            <p:ph idx="1"/>
          </p:nvPr>
        </p:nvSpPr>
        <p:spPr/>
        <p:txBody>
          <a:bodyPr>
            <a:normAutofit/>
          </a:bodyPr>
          <a:lstStyle/>
          <a:p>
            <a:r>
              <a:rPr lang="en-US" dirty="0" smtClean="0"/>
              <a:t>May be inspired by your </a:t>
            </a:r>
            <a:r>
              <a:rPr lang="en-US" b="1" dirty="0" smtClean="0"/>
              <a:t>direct </a:t>
            </a:r>
            <a:r>
              <a:rPr lang="en-US" b="1" dirty="0"/>
              <a:t>experience of artwork, craftwork or design, </a:t>
            </a:r>
            <a:r>
              <a:rPr lang="en-US" dirty="0"/>
              <a:t>or</a:t>
            </a:r>
            <a:r>
              <a:rPr lang="en-US" b="1" dirty="0"/>
              <a:t> interest in the work of a particular artist, style or period. </a:t>
            </a:r>
            <a:endParaRPr lang="en-US" b="1" dirty="0" smtClean="0"/>
          </a:p>
          <a:p>
            <a:r>
              <a:rPr lang="en-US" dirty="0" smtClean="0"/>
              <a:t>Might be related to </a:t>
            </a:r>
            <a:r>
              <a:rPr lang="en-US" b="1" dirty="0" smtClean="0"/>
              <a:t>your own </a:t>
            </a:r>
            <a:r>
              <a:rPr lang="en-US" b="1" dirty="0"/>
              <a:t>culture or another culture. </a:t>
            </a:r>
            <a:endParaRPr lang="en-US" b="1" dirty="0" smtClean="0"/>
          </a:p>
          <a:p>
            <a:r>
              <a:rPr lang="en-US" b="1" dirty="0" smtClean="0"/>
              <a:t>Personal </a:t>
            </a:r>
            <a:r>
              <a:rPr lang="en-US" b="1" dirty="0"/>
              <a:t>contact with artists, curators and so on is strongly encouraged, as is the use of local and/or primary sources</a:t>
            </a:r>
            <a:r>
              <a:rPr lang="en-US" b="1" dirty="0" smtClean="0"/>
              <a:t>.</a:t>
            </a:r>
          </a:p>
          <a:p>
            <a:r>
              <a:rPr lang="en-US" b="1" dirty="0" smtClean="0"/>
              <a:t>Will involve primary sources (analysis of artworks)</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542927"/>
            <a:ext cx="2619375" cy="1743075"/>
          </a:xfrm>
          <a:prstGeom prst="rect">
            <a:avLst/>
          </a:prstGeom>
        </p:spPr>
      </p:pic>
    </p:spTree>
    <p:extLst>
      <p:ext uri="{BB962C8B-B14F-4D97-AF65-F5344CB8AC3E}">
        <p14:creationId xmlns:p14="http://schemas.microsoft.com/office/powerpoint/2010/main" val="120640927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Class of 2019 Timetable and tasks</a:t>
            </a:r>
            <a:endParaRPr lang="en-US" dirty="0"/>
          </a:p>
        </p:txBody>
      </p:sp>
      <p:sp>
        <p:nvSpPr>
          <p:cNvPr id="2" name="Content Placeholder 1"/>
          <p:cNvSpPr>
            <a:spLocks noGrp="1"/>
          </p:cNvSpPr>
          <p:nvPr>
            <p:ph idx="1"/>
          </p:nvPr>
        </p:nvSpPr>
        <p:spPr/>
        <p:txBody>
          <a:bodyPr>
            <a:normAutofit/>
          </a:bodyPr>
          <a:lstStyle/>
          <a:p>
            <a:r>
              <a:rPr lang="en-US" b="1" dirty="0" smtClean="0"/>
              <a:t>Emailed to you</a:t>
            </a:r>
          </a:p>
          <a:p>
            <a:r>
              <a:rPr lang="en-US" b="1" dirty="0" smtClean="0"/>
              <a:t>Contains all due dates for the Class of 2019</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EE and </a:t>
            </a:r>
            <a:r>
              <a:rPr lang="en-US" dirty="0" err="1" smtClean="0"/>
              <a:t>Managebac</a:t>
            </a:r>
            <a:endParaRPr lang="en-US" dirty="0"/>
          </a:p>
        </p:txBody>
      </p:sp>
      <p:sp>
        <p:nvSpPr>
          <p:cNvPr id="2" name="Content Placeholder 1"/>
          <p:cNvSpPr>
            <a:spLocks noGrp="1"/>
          </p:cNvSpPr>
          <p:nvPr>
            <p:ph idx="1"/>
          </p:nvPr>
        </p:nvSpPr>
        <p:spPr/>
        <p:txBody>
          <a:bodyPr>
            <a:normAutofit/>
          </a:bodyPr>
          <a:lstStyle/>
          <a:p>
            <a:r>
              <a:rPr lang="en-US" sz="2800" b="1" dirty="0" smtClean="0"/>
              <a:t>Deadlines </a:t>
            </a:r>
            <a:r>
              <a:rPr lang="en-US" sz="2800" dirty="0" smtClean="0"/>
              <a:t>and</a:t>
            </a:r>
            <a:r>
              <a:rPr lang="en-US" sz="2800" b="1" dirty="0" smtClean="0"/>
              <a:t> To-Dos </a:t>
            </a:r>
            <a:r>
              <a:rPr lang="en-US" sz="2800" dirty="0" smtClean="0"/>
              <a:t>posted under </a:t>
            </a:r>
            <a:r>
              <a:rPr lang="en-US" sz="2800" b="1" dirty="0" smtClean="0"/>
              <a:t>EE tab </a:t>
            </a:r>
            <a:r>
              <a:rPr lang="en-US" sz="2800" dirty="0" smtClean="0"/>
              <a:t>on </a:t>
            </a:r>
            <a:r>
              <a:rPr lang="en-US" sz="2800" dirty="0" err="1" smtClean="0"/>
              <a:t>Managebac</a:t>
            </a:r>
            <a:endParaRPr lang="en-US" sz="2800" dirty="0" smtClean="0"/>
          </a:p>
          <a:p>
            <a:r>
              <a:rPr lang="en-US" sz="2800" b="1" dirty="0" smtClean="0"/>
              <a:t>Drafts </a:t>
            </a:r>
            <a:r>
              <a:rPr lang="en-US" sz="2800" dirty="0" smtClean="0"/>
              <a:t>submitted on </a:t>
            </a:r>
            <a:r>
              <a:rPr lang="en-US" sz="2800" dirty="0" err="1" smtClean="0"/>
              <a:t>Managebac</a:t>
            </a:r>
            <a:r>
              <a:rPr lang="en-US" sz="2800" dirty="0" smtClean="0"/>
              <a:t> </a:t>
            </a:r>
          </a:p>
          <a:p>
            <a:r>
              <a:rPr lang="en-US" sz="2800" b="1" dirty="0" smtClean="0"/>
              <a:t>Coordinator and supervisor can view progress </a:t>
            </a:r>
            <a:r>
              <a:rPr lang="en-US" sz="2800" dirty="0" smtClean="0"/>
              <a:t>on </a:t>
            </a:r>
            <a:r>
              <a:rPr lang="en-US" sz="2800" dirty="0" err="1" smtClean="0"/>
              <a:t>Mana</a:t>
            </a:r>
            <a:r>
              <a:rPr lang="en-US" sz="2800" b="1" dirty="0" err="1" smtClean="0"/>
              <a:t>gebac</a:t>
            </a:r>
            <a:endParaRPr lang="en-US" sz="2800" b="1" dirty="0" smtClean="0"/>
          </a:p>
          <a:p>
            <a:r>
              <a:rPr lang="en-US" sz="2800" b="1" dirty="0" smtClean="0"/>
              <a:t>RPPF form completed on </a:t>
            </a:r>
            <a:r>
              <a:rPr lang="en-US" sz="2800" b="1" dirty="0" err="1" smtClean="0"/>
              <a:t>Managebac</a:t>
            </a:r>
            <a:endParaRPr lang="en-US" sz="2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5334000"/>
            <a:ext cx="1600200" cy="485775"/>
          </a:xfrm>
          <a:prstGeom prst="rect">
            <a:avLst/>
          </a:prstGeom>
        </p:spPr>
      </p:pic>
    </p:spTree>
    <p:extLst>
      <p:ext uri="{BB962C8B-B14F-4D97-AF65-F5344CB8AC3E}">
        <p14:creationId xmlns:p14="http://schemas.microsoft.com/office/powerpoint/2010/main" val="161643844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a:t>
            </a:r>
            <a:endParaRPr lang="en-US" dirty="0"/>
          </a:p>
        </p:txBody>
      </p:sp>
      <p:sp>
        <p:nvSpPr>
          <p:cNvPr id="3" name="Content Placeholder 2"/>
          <p:cNvSpPr>
            <a:spLocks noGrp="1"/>
          </p:cNvSpPr>
          <p:nvPr>
            <p:ph idx="1"/>
          </p:nvPr>
        </p:nvSpPr>
        <p:spPr/>
        <p:txBody>
          <a:bodyPr/>
          <a:lstStyle/>
          <a:p>
            <a:r>
              <a:rPr lang="en-US" dirty="0" smtClean="0"/>
              <a:t>All these deadlines and checkpoints will be graded in TOK class. Completing the task and/or meeting the deadline = you have met the required  criteria for TOK.</a:t>
            </a:r>
            <a:endParaRPr lang="en-US" dirty="0"/>
          </a:p>
        </p:txBody>
      </p:sp>
    </p:spTree>
    <p:extLst>
      <p:ext uri="{BB962C8B-B14F-4D97-AF65-F5344CB8AC3E}">
        <p14:creationId xmlns:p14="http://schemas.microsoft.com/office/powerpoint/2010/main" val="14094968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IB Learner Profile aims to develop </a:t>
            </a:r>
            <a:r>
              <a:rPr lang="en-US" dirty="0"/>
              <a:t>s</a:t>
            </a:r>
            <a:r>
              <a:rPr lang="en-US" dirty="0" smtClean="0"/>
              <a:t>tudents who are…</a:t>
            </a:r>
            <a:endParaRPr lang="en-US" dirty="0"/>
          </a:p>
        </p:txBody>
      </p:sp>
      <p:sp>
        <p:nvSpPr>
          <p:cNvPr id="2" name="Content Placeholder 1"/>
          <p:cNvSpPr>
            <a:spLocks noGrp="1"/>
          </p:cNvSpPr>
          <p:nvPr>
            <p:ph idx="1"/>
          </p:nvPr>
        </p:nvSpPr>
        <p:spPr/>
        <p:txBody>
          <a:bodyPr>
            <a:normAutofit fontScale="92500" lnSpcReduction="20000"/>
          </a:bodyPr>
          <a:lstStyle/>
          <a:p>
            <a:r>
              <a:rPr lang="en-US" b="1" dirty="0" smtClean="0"/>
              <a:t>Inquirers</a:t>
            </a:r>
          </a:p>
          <a:p>
            <a:r>
              <a:rPr lang="en-US" b="1" dirty="0" smtClean="0"/>
              <a:t>Knowledgeable</a:t>
            </a:r>
          </a:p>
          <a:p>
            <a:r>
              <a:rPr lang="en-US" b="1" dirty="0" smtClean="0"/>
              <a:t>Thinkers</a:t>
            </a:r>
          </a:p>
          <a:p>
            <a:r>
              <a:rPr lang="en-US" b="1" dirty="0" smtClean="0"/>
              <a:t>Communicators</a:t>
            </a:r>
          </a:p>
          <a:p>
            <a:r>
              <a:rPr lang="en-US" b="1" dirty="0" smtClean="0"/>
              <a:t>Principled</a:t>
            </a:r>
          </a:p>
          <a:p>
            <a:r>
              <a:rPr lang="en-US" b="1" dirty="0" smtClean="0"/>
              <a:t>Open-minded</a:t>
            </a:r>
          </a:p>
          <a:p>
            <a:r>
              <a:rPr lang="en-US" b="1" dirty="0" smtClean="0"/>
              <a:t>Caring</a:t>
            </a:r>
          </a:p>
          <a:p>
            <a:r>
              <a:rPr lang="en-US" b="1" dirty="0" smtClean="0"/>
              <a:t>Risk-taking</a:t>
            </a:r>
          </a:p>
          <a:p>
            <a:r>
              <a:rPr lang="en-US" b="1" dirty="0" smtClean="0"/>
              <a:t>Balanced</a:t>
            </a:r>
          </a:p>
          <a:p>
            <a:r>
              <a:rPr lang="en-US" b="1" dirty="0" smtClean="0"/>
              <a:t>Reflective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2971800"/>
            <a:ext cx="2933700" cy="1562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Research questions of some senior dips</a:t>
            </a:r>
            <a:endParaRPr lang="en-US" dirty="0"/>
          </a:p>
        </p:txBody>
      </p:sp>
      <p:sp>
        <p:nvSpPr>
          <p:cNvPr id="2" name="Content Placeholder 1"/>
          <p:cNvSpPr>
            <a:spLocks noGrp="1"/>
          </p:cNvSpPr>
          <p:nvPr>
            <p:ph idx="1"/>
          </p:nvPr>
        </p:nvSpPr>
        <p:spPr/>
        <p:txBody>
          <a:bodyPr>
            <a:normAutofit fontScale="92500"/>
          </a:bodyPr>
          <a:lstStyle/>
          <a:p>
            <a:r>
              <a:rPr lang="en-US" dirty="0">
                <a:solidFill>
                  <a:srgbClr val="0070C0"/>
                </a:solidFill>
              </a:rPr>
              <a:t>Chemistry:</a:t>
            </a:r>
            <a:r>
              <a:rPr lang="en-US" dirty="0"/>
              <a:t> </a:t>
            </a:r>
            <a:r>
              <a:rPr lang="en-US" b="1" dirty="0"/>
              <a:t>What is the </a:t>
            </a:r>
            <a:r>
              <a:rPr lang="en-US" b="1" dirty="0" smtClean="0"/>
              <a:t>effect of mixing aqueous Cobalt (II) Chloride with various alcohols on the temperature at which Cobalt (II) Halides change color?</a:t>
            </a:r>
          </a:p>
          <a:p>
            <a:r>
              <a:rPr lang="en-US" dirty="0">
                <a:solidFill>
                  <a:srgbClr val="0070C0"/>
                </a:solidFill>
              </a:rPr>
              <a:t>Psychology</a:t>
            </a:r>
            <a:r>
              <a:rPr lang="en-US" dirty="0"/>
              <a:t>: </a:t>
            </a:r>
            <a:r>
              <a:rPr lang="en-US" dirty="0" smtClean="0"/>
              <a:t> </a:t>
            </a:r>
            <a:r>
              <a:rPr lang="en-US" b="1" dirty="0" smtClean="0"/>
              <a:t>To </a:t>
            </a:r>
            <a:r>
              <a:rPr lang="en-US" b="1" dirty="0"/>
              <a:t>what </a:t>
            </a:r>
            <a:r>
              <a:rPr lang="en-US" b="1" dirty="0" smtClean="0"/>
              <a:t>extent is the critical period hypothesis valid in the context of both first and second language acquisition?</a:t>
            </a:r>
          </a:p>
          <a:p>
            <a:r>
              <a:rPr lang="en-US" dirty="0">
                <a:solidFill>
                  <a:srgbClr val="0070C0"/>
                </a:solidFill>
              </a:rPr>
              <a:t>Computer Science: </a:t>
            </a:r>
            <a:r>
              <a:rPr lang="en-US" dirty="0" smtClean="0">
                <a:solidFill>
                  <a:srgbClr val="0070C0"/>
                </a:solidFill>
              </a:rPr>
              <a:t> </a:t>
            </a:r>
            <a:r>
              <a:rPr lang="en-US" b="1" dirty="0" smtClean="0"/>
              <a:t>What effect could quantum computers have on current online security protocols such as SSL?</a:t>
            </a:r>
          </a:p>
          <a:p>
            <a:r>
              <a:rPr lang="en-US" dirty="0">
                <a:solidFill>
                  <a:srgbClr val="0070C0"/>
                </a:solidFill>
              </a:rPr>
              <a:t>Math:</a:t>
            </a:r>
            <a:r>
              <a:rPr lang="en-US" dirty="0"/>
              <a:t> </a:t>
            </a:r>
            <a:r>
              <a:rPr lang="en-US" dirty="0" smtClean="0"/>
              <a:t> </a:t>
            </a:r>
            <a:r>
              <a:rPr lang="en-US" b="1" dirty="0" smtClean="0"/>
              <a:t>What are various methods to solving the Monty Hall problem and what are the values and limitations of each method?</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Research questions of some senior dips</a:t>
            </a:r>
            <a:endParaRPr lang="en-US" dirty="0"/>
          </a:p>
        </p:txBody>
      </p:sp>
      <p:sp>
        <p:nvSpPr>
          <p:cNvPr id="2" name="Content Placeholder 1"/>
          <p:cNvSpPr>
            <a:spLocks noGrp="1"/>
          </p:cNvSpPr>
          <p:nvPr>
            <p:ph idx="1"/>
          </p:nvPr>
        </p:nvSpPr>
        <p:spPr/>
        <p:txBody>
          <a:bodyPr>
            <a:normAutofit/>
          </a:bodyPr>
          <a:lstStyle/>
          <a:p>
            <a:r>
              <a:rPr lang="en-US" dirty="0">
                <a:solidFill>
                  <a:srgbClr val="0070C0"/>
                </a:solidFill>
              </a:rPr>
              <a:t>History:</a:t>
            </a:r>
            <a:r>
              <a:rPr lang="en-US" dirty="0"/>
              <a:t> </a:t>
            </a:r>
            <a:r>
              <a:rPr lang="en-US" dirty="0" smtClean="0"/>
              <a:t> </a:t>
            </a:r>
            <a:r>
              <a:rPr lang="en-US" b="1" dirty="0" smtClean="0"/>
              <a:t>To </a:t>
            </a:r>
            <a:r>
              <a:rPr lang="en-US" b="1" dirty="0"/>
              <a:t>what extent </a:t>
            </a:r>
            <a:r>
              <a:rPr lang="en-US" b="1" dirty="0" smtClean="0"/>
              <a:t>has war impacted women’s fashion trends in the United States?</a:t>
            </a:r>
          </a:p>
          <a:p>
            <a:r>
              <a:rPr lang="en-US" dirty="0">
                <a:solidFill>
                  <a:srgbClr val="0070C0"/>
                </a:solidFill>
              </a:rPr>
              <a:t>Biology</a:t>
            </a:r>
            <a:r>
              <a:rPr lang="en-US" b="1" dirty="0">
                <a:solidFill>
                  <a:srgbClr val="0070C0"/>
                </a:solidFill>
              </a:rPr>
              <a:t>:</a:t>
            </a:r>
            <a:r>
              <a:rPr lang="en-US" b="1" dirty="0"/>
              <a:t> </a:t>
            </a:r>
            <a:r>
              <a:rPr lang="en-US" b="1" dirty="0" smtClean="0"/>
              <a:t> How does fungal diversity on snags compare to fungal diversity on dead and downed trees?</a:t>
            </a:r>
          </a:p>
          <a:p>
            <a:r>
              <a:rPr lang="en-US" dirty="0">
                <a:solidFill>
                  <a:srgbClr val="0070C0"/>
                </a:solidFill>
              </a:rPr>
              <a:t>English:</a:t>
            </a:r>
            <a:r>
              <a:rPr lang="en-US" dirty="0"/>
              <a:t> </a:t>
            </a:r>
            <a:r>
              <a:rPr lang="en-US" dirty="0" smtClean="0"/>
              <a:t> </a:t>
            </a:r>
            <a:r>
              <a:rPr lang="en-US" b="1" dirty="0" smtClean="0"/>
              <a:t>What is the role of community in </a:t>
            </a:r>
            <a:r>
              <a:rPr lang="en-US" b="1" i="1" dirty="0" smtClean="0"/>
              <a:t>The Bluest Eye </a:t>
            </a:r>
            <a:r>
              <a:rPr lang="en-US" b="1" dirty="0" smtClean="0"/>
              <a:t>by Toni Morrison</a:t>
            </a:r>
            <a:r>
              <a:rPr lang="en-US" b="1" i="1" dirty="0" smtClean="0"/>
              <a:t> </a:t>
            </a:r>
            <a:r>
              <a:rPr lang="en-US" b="1" dirty="0" smtClean="0"/>
              <a:t>and </a:t>
            </a:r>
            <a:r>
              <a:rPr lang="en-US" b="1" i="1" dirty="0" smtClean="0"/>
              <a:t>The Color Purple </a:t>
            </a:r>
            <a:r>
              <a:rPr lang="en-US" b="1" dirty="0" smtClean="0"/>
              <a:t>by Alice Walker?</a:t>
            </a:r>
          </a:p>
          <a:p>
            <a:r>
              <a:rPr lang="en-US" dirty="0" smtClean="0">
                <a:solidFill>
                  <a:srgbClr val="0070C0"/>
                </a:solidFill>
              </a:rPr>
              <a:t>World Studies</a:t>
            </a:r>
            <a:r>
              <a:rPr lang="en-US" b="1" dirty="0" smtClean="0"/>
              <a:t>: How have changes in public opinion about the environment affected the environmental impacts of deforestation in the Pacific Northwest?</a:t>
            </a:r>
            <a:endParaRPr lang="en-US" b="1" dirty="0"/>
          </a:p>
        </p:txBody>
      </p:sp>
    </p:spTree>
    <p:extLst>
      <p:ext uri="{BB962C8B-B14F-4D97-AF65-F5344CB8AC3E}">
        <p14:creationId xmlns:p14="http://schemas.microsoft.com/office/powerpoint/2010/main" val="402935749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Where can I see examples?</a:t>
            </a:r>
            <a:endParaRPr lang="en-US" dirty="0"/>
          </a:p>
        </p:txBody>
      </p:sp>
      <p:sp>
        <p:nvSpPr>
          <p:cNvPr id="2" name="Content Placeholder 1"/>
          <p:cNvSpPr>
            <a:spLocks noGrp="1"/>
          </p:cNvSpPr>
          <p:nvPr>
            <p:ph idx="1"/>
          </p:nvPr>
        </p:nvSpPr>
        <p:spPr/>
        <p:txBody>
          <a:bodyPr>
            <a:normAutofit/>
          </a:bodyPr>
          <a:lstStyle/>
          <a:p>
            <a:r>
              <a:rPr lang="en-US" sz="2800" b="1" u="sng" dirty="0" smtClean="0">
                <a:solidFill>
                  <a:srgbClr val="00B050"/>
                </a:solidFill>
              </a:rPr>
              <a:t>EE </a:t>
            </a:r>
            <a:r>
              <a:rPr lang="en-US" sz="2800" b="1" u="sng" dirty="0" smtClean="0">
                <a:solidFill>
                  <a:srgbClr val="00B050"/>
                </a:solidFill>
              </a:rPr>
              <a:t>materials in Inglemoor library </a:t>
            </a:r>
            <a:r>
              <a:rPr lang="en-US" sz="2800" b="1" dirty="0" smtClean="0"/>
              <a:t>: </a:t>
            </a:r>
            <a:r>
              <a:rPr lang="en-US" sz="2800" b="1" dirty="0" smtClean="0"/>
              <a:t>IB </a:t>
            </a:r>
            <a:r>
              <a:rPr lang="en-US" sz="2800" b="1" dirty="0" smtClean="0"/>
              <a:t>past essays </a:t>
            </a:r>
            <a:r>
              <a:rPr lang="en-US" sz="2800" b="1" dirty="0" smtClean="0"/>
              <a:t>with </a:t>
            </a:r>
            <a:r>
              <a:rPr lang="en-US" sz="2800" b="1" dirty="0" smtClean="0"/>
              <a:t>score they earned, </a:t>
            </a:r>
            <a:r>
              <a:rPr lang="en-US" sz="2800" b="1" dirty="0" smtClean="0"/>
              <a:t>Subject Reports from IB for each subject, 3 copies of </a:t>
            </a:r>
            <a:r>
              <a:rPr lang="en-US" sz="2800" b="1" i="1" dirty="0" smtClean="0"/>
              <a:t>Extended Essay Course Companion</a:t>
            </a:r>
            <a:r>
              <a:rPr lang="en-US" sz="2800" b="1" dirty="0" smtClean="0"/>
              <a:t> to check out</a:t>
            </a:r>
            <a:endParaRPr lang="en-US" sz="2800" b="1" dirty="0" smtClean="0"/>
          </a:p>
          <a:p>
            <a:r>
              <a:rPr lang="en-US" sz="2800" b="1" dirty="0" smtClean="0"/>
              <a:t>I’ll be sharing a link to a </a:t>
            </a:r>
            <a:r>
              <a:rPr lang="en-US" sz="2800" b="1" dirty="0" err="1" smtClean="0"/>
              <a:t>dropbox</a:t>
            </a:r>
            <a:r>
              <a:rPr lang="en-US" sz="2800" b="1" dirty="0" smtClean="0"/>
              <a:t> folder full of EE samples with you before summer</a:t>
            </a: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The Good </a:t>
            </a:r>
            <a:r>
              <a:rPr lang="en-US" dirty="0"/>
              <a:t>N</a:t>
            </a:r>
            <a:r>
              <a:rPr lang="en-US" dirty="0" smtClean="0"/>
              <a:t>ews</a:t>
            </a:r>
            <a:r>
              <a:rPr lang="en-US" dirty="0"/>
              <a:t/>
            </a:r>
            <a:br>
              <a:rPr lang="en-US" dirty="0"/>
            </a:br>
            <a:endParaRPr lang="en-US" dirty="0"/>
          </a:p>
        </p:txBody>
      </p:sp>
      <p:sp>
        <p:nvSpPr>
          <p:cNvPr id="2" name="Content Placeholder 1"/>
          <p:cNvSpPr>
            <a:spLocks noGrp="1"/>
          </p:cNvSpPr>
          <p:nvPr>
            <p:ph idx="1"/>
          </p:nvPr>
        </p:nvSpPr>
        <p:spPr/>
        <p:txBody>
          <a:bodyPr>
            <a:normAutofit/>
          </a:bodyPr>
          <a:lstStyle/>
          <a:p>
            <a:r>
              <a:rPr lang="en-US" sz="2800" b="1" dirty="0" smtClean="0"/>
              <a:t>EE’s are </a:t>
            </a:r>
            <a:r>
              <a:rPr lang="en-US" sz="2800" b="1" dirty="0" smtClean="0">
                <a:solidFill>
                  <a:srgbClr val="00B050"/>
                </a:solidFill>
              </a:rPr>
              <a:t>great things to talk about in your college interviews</a:t>
            </a:r>
            <a:r>
              <a:rPr lang="en-US" sz="2800" b="1" dirty="0" smtClean="0"/>
              <a:t>. It’s rare for students to get to do self-directed research in high school; doing this project will set you apart.</a:t>
            </a:r>
            <a:endParaRPr lang="en-US" sz="2800" b="1" dirty="0"/>
          </a:p>
          <a:p>
            <a:r>
              <a:rPr lang="en-US" sz="2800" b="1" dirty="0" smtClean="0"/>
              <a:t>EE’s are </a:t>
            </a:r>
            <a:r>
              <a:rPr lang="en-US" sz="2800" b="1" dirty="0" smtClean="0">
                <a:solidFill>
                  <a:srgbClr val="00B050"/>
                </a:solidFill>
              </a:rPr>
              <a:t>a chance to explore college level work.</a:t>
            </a:r>
            <a:endParaRPr lang="en-US" sz="2800" b="1" dirty="0">
              <a:solidFill>
                <a:srgbClr val="00B050"/>
              </a:solidFill>
            </a:endParaRPr>
          </a:p>
          <a:p>
            <a:r>
              <a:rPr lang="en-US" sz="2800" b="1" dirty="0" smtClean="0"/>
              <a:t>EE’s are </a:t>
            </a:r>
            <a:r>
              <a:rPr lang="en-US" sz="2800" b="1" dirty="0" smtClean="0">
                <a:solidFill>
                  <a:srgbClr val="00B050"/>
                </a:solidFill>
              </a:rPr>
              <a:t>40 hours of commitment</a:t>
            </a:r>
            <a:r>
              <a:rPr lang="en-US" sz="2800" b="1" dirty="0" smtClean="0"/>
              <a:t>.</a:t>
            </a:r>
            <a:endParaRPr lang="en-US" sz="2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381000"/>
            <a:ext cx="2552700" cy="1790700"/>
          </a:xfrm>
          <a:prstGeom prst="rect">
            <a:avLst/>
          </a:prstGeom>
        </p:spPr>
      </p:pic>
    </p:spTree>
    <p:extLst>
      <p:ext uri="{BB962C8B-B14F-4D97-AF65-F5344CB8AC3E}">
        <p14:creationId xmlns:p14="http://schemas.microsoft.com/office/powerpoint/2010/main" val="29263766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Questions?</a:t>
            </a:r>
            <a:endParaRPr lang="en-US"/>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164190681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WHEW!</a:t>
            </a:r>
            <a:br>
              <a:rPr lang="en-US" dirty="0" smtClean="0"/>
            </a:br>
            <a:r>
              <a:rPr lang="en-US" dirty="0" smtClean="0"/>
              <a:t>What Should I Do First?</a:t>
            </a:r>
            <a:endParaRPr lang="en-US" dirty="0"/>
          </a:p>
        </p:txBody>
      </p:sp>
      <p:sp>
        <p:nvSpPr>
          <p:cNvPr id="2" name="Content Placeholder 1"/>
          <p:cNvSpPr>
            <a:spLocks noGrp="1"/>
          </p:cNvSpPr>
          <p:nvPr>
            <p:ph idx="1"/>
          </p:nvPr>
        </p:nvSpPr>
        <p:spPr/>
        <p:txBody>
          <a:bodyPr>
            <a:normAutofit/>
          </a:bodyPr>
          <a:lstStyle/>
          <a:p>
            <a:pPr marL="0" indent="0">
              <a:buNone/>
            </a:pPr>
            <a:r>
              <a:rPr lang="en-US" dirty="0" smtClean="0"/>
              <a:t>1. Read over the </a:t>
            </a:r>
            <a:r>
              <a:rPr lang="en-US" b="1" dirty="0" smtClean="0"/>
              <a:t>Extended Essay Timetable &amp; Tasks, especially those for January and February </a:t>
            </a:r>
          </a:p>
          <a:p>
            <a:pPr marL="0" indent="0">
              <a:buNone/>
            </a:pPr>
            <a:r>
              <a:rPr lang="en-US" dirty="0" smtClean="0"/>
              <a:t>2. Read the </a:t>
            </a:r>
            <a:r>
              <a:rPr lang="en-US" dirty="0" smtClean="0">
                <a:hlinkClick r:id="rId2"/>
              </a:rPr>
              <a:t>EE Website</a:t>
            </a:r>
            <a:r>
              <a:rPr lang="en-US" dirty="0" smtClean="0"/>
              <a:t>, both </a:t>
            </a:r>
            <a:r>
              <a:rPr lang="en-US" b="1" dirty="0" smtClean="0"/>
              <a:t>general </a:t>
            </a:r>
            <a:r>
              <a:rPr lang="en-US" b="1" dirty="0"/>
              <a:t>information at </a:t>
            </a:r>
            <a:r>
              <a:rPr lang="en-US" b="1" dirty="0" smtClean="0"/>
              <a:t>beginning</a:t>
            </a:r>
            <a:r>
              <a:rPr lang="en-US" b="1" dirty="0"/>
              <a:t>,</a:t>
            </a:r>
            <a:r>
              <a:rPr lang="en-US" dirty="0"/>
              <a:t> as well as </a:t>
            </a:r>
            <a:r>
              <a:rPr lang="en-US" b="1" dirty="0" smtClean="0"/>
              <a:t>subject </a:t>
            </a:r>
            <a:r>
              <a:rPr lang="en-US" b="1" dirty="0"/>
              <a:t>specific sections that interest </a:t>
            </a:r>
            <a:r>
              <a:rPr lang="en-US" b="1" dirty="0" smtClean="0"/>
              <a:t>you or World Studies section</a:t>
            </a:r>
            <a:r>
              <a:rPr lang="en-US" dirty="0" smtClean="0"/>
              <a:t>.</a:t>
            </a:r>
          </a:p>
          <a:p>
            <a:pPr marL="0" indent="0">
              <a:buNone/>
            </a:pPr>
            <a:r>
              <a:rPr lang="en-US" dirty="0" smtClean="0"/>
              <a:t>3. Complete the EE Brainstorming Sheet.</a:t>
            </a:r>
          </a:p>
          <a:p>
            <a:pPr marL="0" indent="0">
              <a:buNone/>
            </a:pPr>
            <a:r>
              <a:rPr lang="en-US" dirty="0" smtClean="0"/>
              <a:t>4. </a:t>
            </a:r>
            <a:r>
              <a:rPr lang="en-US" b="1" dirty="0" smtClean="0"/>
              <a:t>Visit </a:t>
            </a:r>
            <a:r>
              <a:rPr lang="en-US" dirty="0" smtClean="0"/>
              <a:t>the </a:t>
            </a:r>
            <a:r>
              <a:rPr lang="en-US" dirty="0">
                <a:hlinkClick r:id="rId3"/>
              </a:rPr>
              <a:t>preliminary research section </a:t>
            </a:r>
            <a:r>
              <a:rPr lang="en-US" dirty="0"/>
              <a:t>on </a:t>
            </a:r>
            <a:r>
              <a:rPr lang="en-US" b="1" dirty="0" smtClean="0"/>
              <a:t>my website</a:t>
            </a:r>
            <a:endParaRPr lang="en-US" b="1" dirty="0"/>
          </a:p>
        </p:txBody>
      </p:sp>
    </p:spTree>
    <p:extLst>
      <p:ext uri="{BB962C8B-B14F-4D97-AF65-F5344CB8AC3E}">
        <p14:creationId xmlns:p14="http://schemas.microsoft.com/office/powerpoint/2010/main" val="3775745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EE Connections to IB Learner Profile:</a:t>
            </a:r>
            <a:endParaRPr lang="en-US" dirty="0"/>
          </a:p>
        </p:txBody>
      </p:sp>
      <p:sp>
        <p:nvSpPr>
          <p:cNvPr id="2" name="Content Placeholder 1"/>
          <p:cNvSpPr>
            <a:spLocks noGrp="1"/>
          </p:cNvSpPr>
          <p:nvPr>
            <p:ph idx="1"/>
          </p:nvPr>
        </p:nvSpPr>
        <p:spPr/>
        <p:txBody>
          <a:bodyPr>
            <a:normAutofit/>
          </a:bodyPr>
          <a:lstStyle/>
          <a:p>
            <a:pPr marL="852678" indent="-742950">
              <a:buAutoNum type="arabicPeriod"/>
            </a:pPr>
            <a:r>
              <a:rPr lang="en-US" sz="3600" b="1" dirty="0" smtClean="0"/>
              <a:t>Independent learning (</a:t>
            </a:r>
            <a:r>
              <a:rPr lang="en-US" sz="3600" b="1" i="1" dirty="0">
                <a:solidFill>
                  <a:srgbClr val="00B050"/>
                </a:solidFill>
              </a:rPr>
              <a:t>I</a:t>
            </a:r>
            <a:r>
              <a:rPr lang="en-US" sz="3600" b="1" i="1" dirty="0" smtClean="0">
                <a:solidFill>
                  <a:srgbClr val="00B050"/>
                </a:solidFill>
              </a:rPr>
              <a:t>nquiry</a:t>
            </a:r>
            <a:r>
              <a:rPr lang="en-US" sz="3600" b="1" dirty="0" smtClean="0"/>
              <a:t>)</a:t>
            </a:r>
          </a:p>
          <a:p>
            <a:pPr marL="852678" indent="-742950">
              <a:buAutoNum type="arabicPeriod"/>
            </a:pPr>
            <a:r>
              <a:rPr lang="en-US" sz="3600" b="1" i="1" dirty="0" smtClean="0">
                <a:solidFill>
                  <a:srgbClr val="00B050"/>
                </a:solidFill>
              </a:rPr>
              <a:t>Communication</a:t>
            </a:r>
            <a:r>
              <a:rPr lang="en-US" sz="3600" b="1" dirty="0" smtClean="0"/>
              <a:t> in written form of in-depth </a:t>
            </a:r>
            <a:r>
              <a:rPr lang="en-US" sz="3600" b="1" i="1" dirty="0" smtClean="0">
                <a:solidFill>
                  <a:srgbClr val="00B050"/>
                </a:solidFill>
              </a:rPr>
              <a:t>knowledge</a:t>
            </a:r>
            <a:r>
              <a:rPr lang="en-US" sz="3600" b="1" dirty="0" smtClean="0">
                <a:solidFill>
                  <a:srgbClr val="00B050"/>
                </a:solidFill>
              </a:rPr>
              <a:t> </a:t>
            </a:r>
            <a:r>
              <a:rPr lang="en-US" sz="3600" b="1" dirty="0" smtClean="0"/>
              <a:t>and understanding. </a:t>
            </a:r>
          </a:p>
          <a:p>
            <a:pPr>
              <a:buNone/>
            </a:pP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419600"/>
            <a:ext cx="2143125" cy="21431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More Learner Profile Connections</a:t>
            </a:r>
            <a:endParaRPr lang="en-US" dirty="0"/>
          </a:p>
        </p:txBody>
      </p:sp>
      <p:sp>
        <p:nvSpPr>
          <p:cNvPr id="2" name="Content Placeholder 1"/>
          <p:cNvSpPr>
            <a:spLocks noGrp="1"/>
          </p:cNvSpPr>
          <p:nvPr>
            <p:ph idx="1"/>
          </p:nvPr>
        </p:nvSpPr>
        <p:spPr/>
        <p:txBody>
          <a:bodyPr>
            <a:normAutofit/>
          </a:bodyPr>
          <a:lstStyle/>
          <a:p>
            <a:pPr>
              <a:buNone/>
            </a:pPr>
            <a:r>
              <a:rPr lang="en-US" sz="4000" dirty="0" smtClean="0"/>
              <a:t>3. </a:t>
            </a:r>
            <a:r>
              <a:rPr lang="en-US" sz="3900" b="1" dirty="0" smtClean="0"/>
              <a:t>Involves intellectual </a:t>
            </a:r>
            <a:r>
              <a:rPr lang="en-US" sz="3900" b="1" dirty="0" smtClean="0">
                <a:solidFill>
                  <a:srgbClr val="00B050"/>
                </a:solidFill>
              </a:rPr>
              <a:t>risk-taking</a:t>
            </a:r>
            <a:r>
              <a:rPr lang="en-US" sz="3900" b="1" dirty="0" smtClean="0"/>
              <a:t> and extensive </a:t>
            </a:r>
            <a:r>
              <a:rPr lang="en-US" sz="3900" b="1" dirty="0" smtClean="0">
                <a:solidFill>
                  <a:srgbClr val="00B050"/>
                </a:solidFill>
              </a:rPr>
              <a:t>reflection</a:t>
            </a:r>
          </a:p>
          <a:p>
            <a:pPr>
              <a:buNone/>
            </a:pPr>
            <a:r>
              <a:rPr lang="en-US" sz="3900" b="1" dirty="0" smtClean="0"/>
              <a:t>4. </a:t>
            </a:r>
            <a:r>
              <a:rPr lang="en-US" sz="3900" b="1" dirty="0" smtClean="0">
                <a:solidFill>
                  <a:srgbClr val="00B050"/>
                </a:solidFill>
              </a:rPr>
              <a:t>Open-mindedness, balance </a:t>
            </a:r>
            <a:r>
              <a:rPr lang="en-US" sz="3900" b="1" dirty="0" smtClean="0"/>
              <a:t>and fairness are key for a good EE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5008055"/>
            <a:ext cx="2619375" cy="17430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Key Elements of Extended Essay</a:t>
            </a:r>
            <a:endParaRPr lang="en-US" dirty="0"/>
          </a:p>
        </p:txBody>
      </p:sp>
      <p:sp>
        <p:nvSpPr>
          <p:cNvPr id="2" name="Content Placeholder 1"/>
          <p:cNvSpPr>
            <a:spLocks noGrp="1"/>
          </p:cNvSpPr>
          <p:nvPr>
            <p:ph idx="1"/>
          </p:nvPr>
        </p:nvSpPr>
        <p:spPr/>
        <p:txBody>
          <a:bodyPr>
            <a:normAutofit/>
          </a:bodyPr>
          <a:lstStyle/>
          <a:p>
            <a:r>
              <a:rPr lang="en-US" sz="4000" b="1" dirty="0" smtClean="0">
                <a:solidFill>
                  <a:srgbClr val="00B050"/>
                </a:solidFill>
              </a:rPr>
              <a:t>Focused </a:t>
            </a:r>
            <a:r>
              <a:rPr lang="en-US" sz="4000" b="1" dirty="0" smtClean="0"/>
              <a:t>topic</a:t>
            </a:r>
          </a:p>
          <a:p>
            <a:r>
              <a:rPr lang="en-US" sz="4000" b="1" dirty="0" smtClean="0">
                <a:solidFill>
                  <a:srgbClr val="00B050"/>
                </a:solidFill>
              </a:rPr>
              <a:t>In-depth</a:t>
            </a:r>
            <a:r>
              <a:rPr lang="en-US" sz="4000" b="1" dirty="0" smtClean="0"/>
              <a:t> research and study</a:t>
            </a:r>
          </a:p>
          <a:p>
            <a:r>
              <a:rPr lang="en-US" sz="4000" b="1" dirty="0" smtClean="0"/>
              <a:t>Chosen from IB subject studied </a:t>
            </a:r>
            <a:r>
              <a:rPr lang="en-US" sz="4000" b="1" dirty="0" smtClean="0">
                <a:solidFill>
                  <a:srgbClr val="00B050"/>
                </a:solidFill>
              </a:rPr>
              <a:t>junior year</a:t>
            </a:r>
            <a:endParaRPr lang="en-US" b="1" dirty="0">
              <a:solidFill>
                <a:srgbClr val="00B05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084897"/>
            <a:ext cx="2295525" cy="19907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Other key pieces…</a:t>
            </a:r>
            <a:endParaRPr lang="en-US" dirty="0"/>
          </a:p>
        </p:txBody>
      </p:sp>
      <p:sp>
        <p:nvSpPr>
          <p:cNvPr id="2" name="Content Placeholder 1"/>
          <p:cNvSpPr>
            <a:spLocks noGrp="1"/>
          </p:cNvSpPr>
          <p:nvPr>
            <p:ph idx="1"/>
          </p:nvPr>
        </p:nvSpPr>
        <p:spPr/>
        <p:txBody>
          <a:bodyPr>
            <a:normAutofit fontScale="85000" lnSpcReduction="20000"/>
          </a:bodyPr>
          <a:lstStyle/>
          <a:p>
            <a:r>
              <a:rPr lang="en-US" sz="4000" b="1" dirty="0" smtClean="0"/>
              <a:t>Under guidance of a </a:t>
            </a:r>
            <a:r>
              <a:rPr lang="en-US" sz="4000" b="1" dirty="0" smtClean="0">
                <a:solidFill>
                  <a:srgbClr val="00B050"/>
                </a:solidFill>
              </a:rPr>
              <a:t>supervisor</a:t>
            </a:r>
            <a:r>
              <a:rPr lang="en-US" sz="4000" b="1" dirty="0" smtClean="0"/>
              <a:t> (a teacher in the school)</a:t>
            </a:r>
          </a:p>
          <a:p>
            <a:r>
              <a:rPr lang="en-US" sz="4000" b="1" dirty="0" smtClean="0"/>
              <a:t>A list of qualified supervisors will be provided at the end of January</a:t>
            </a:r>
          </a:p>
          <a:p>
            <a:r>
              <a:rPr lang="en-US" sz="4000" b="1" dirty="0" smtClean="0"/>
              <a:t>Some supervisors will limit the number of EEs they will supervise due to the time commitment </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914400"/>
            <a:ext cx="3076575" cy="1485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2096</TotalTime>
  <Words>3140</Words>
  <Application>Microsoft Macintosh PowerPoint</Application>
  <PresentationFormat>On-screen Show (4:3)</PresentationFormat>
  <Paragraphs>249</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Badge</vt:lpstr>
      <vt:lpstr>Extended Essay</vt:lpstr>
      <vt:lpstr>Part of IB Diploma Core</vt:lpstr>
      <vt:lpstr>Extended Essay</vt:lpstr>
      <vt:lpstr>What IB is Looking For:</vt:lpstr>
      <vt:lpstr>IB Learner Profile aims to develop students who are…</vt:lpstr>
      <vt:lpstr>EE Connections to IB Learner Profile:</vt:lpstr>
      <vt:lpstr>More Learner Profile Connections</vt:lpstr>
      <vt:lpstr>Key Elements of Extended Essay</vt:lpstr>
      <vt:lpstr>Other key pieces…</vt:lpstr>
      <vt:lpstr>A completed EE is…</vt:lpstr>
      <vt:lpstr>The Extended Essay is…</vt:lpstr>
      <vt:lpstr>How much time will it take?</vt:lpstr>
      <vt:lpstr>Assessment and Points</vt:lpstr>
      <vt:lpstr>2 Types of Ees –  1. Subject Based</vt:lpstr>
      <vt:lpstr>2. World Studies (Interdisciplinary)</vt:lpstr>
      <vt:lpstr>World Studies EE tips: Tip 1 – Last 10 years</vt:lpstr>
      <vt:lpstr>Tip 2: Science without doing an experiment</vt:lpstr>
      <vt:lpstr>Tip 3: World language without writing in the language</vt:lpstr>
      <vt:lpstr>REquirements…</vt:lpstr>
      <vt:lpstr>You will also need to…</vt:lpstr>
      <vt:lpstr>Researcher’s Reflection space</vt:lpstr>
      <vt:lpstr>Strongly Recommended:</vt:lpstr>
      <vt:lpstr>Strongly Recommended</vt:lpstr>
      <vt:lpstr>Tips on How to Pick a Topic</vt:lpstr>
      <vt:lpstr>No double dipping!</vt:lpstr>
      <vt:lpstr>Research</vt:lpstr>
      <vt:lpstr>Developing a Focused Topic</vt:lpstr>
      <vt:lpstr>For a World Studies EE you will need to…</vt:lpstr>
      <vt:lpstr>World Studies Ees get registered under one of the following categories…</vt:lpstr>
      <vt:lpstr>Researcher’s reflection space…</vt:lpstr>
      <vt:lpstr>Essay Structure</vt:lpstr>
      <vt:lpstr>Structure</vt:lpstr>
      <vt:lpstr>conclusion</vt:lpstr>
      <vt:lpstr>World Studies EE structre</vt:lpstr>
      <vt:lpstr>How it’s assessed</vt:lpstr>
      <vt:lpstr>Subject Notes:  Group 1 (English)</vt:lpstr>
      <vt:lpstr>Group 2: Second Language</vt:lpstr>
      <vt:lpstr>Sciences</vt:lpstr>
      <vt:lpstr>Design technology</vt:lpstr>
      <vt:lpstr>Computer  Science</vt:lpstr>
      <vt:lpstr>History</vt:lpstr>
      <vt:lpstr>Math</vt:lpstr>
      <vt:lpstr>Psychology</vt:lpstr>
      <vt:lpstr>Business</vt:lpstr>
      <vt:lpstr>Film</vt:lpstr>
      <vt:lpstr>Visual arts</vt:lpstr>
      <vt:lpstr>Class of 2019 Timetable and tasks</vt:lpstr>
      <vt:lpstr>The EE and Managebac</vt:lpstr>
      <vt:lpstr>TOK</vt:lpstr>
      <vt:lpstr>Research questions of some senior dips</vt:lpstr>
      <vt:lpstr>Research questions of some senior dips</vt:lpstr>
      <vt:lpstr>Where can I see examples?</vt:lpstr>
      <vt:lpstr>The Good News </vt:lpstr>
      <vt:lpstr>Questions?</vt:lpstr>
      <vt:lpstr>WHEW! What Should I Do First?</vt:lpstr>
    </vt:vector>
  </TitlesOfParts>
  <Company>Issaquah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Extended Essay and CAS</dc:title>
  <dc:creator>lunde</dc:creator>
  <cp:lastModifiedBy>Elizabeth Lund</cp:lastModifiedBy>
  <cp:revision>93</cp:revision>
  <dcterms:created xsi:type="dcterms:W3CDTF">2011-05-23T18:38:10Z</dcterms:created>
  <dcterms:modified xsi:type="dcterms:W3CDTF">2018-01-09T14:38:46Z</dcterms:modified>
</cp:coreProperties>
</file>